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337" r:id="rId4"/>
    <p:sldId id="339" r:id="rId5"/>
    <p:sldId id="338" r:id="rId6"/>
    <p:sldId id="340" r:id="rId7"/>
    <p:sldId id="341" r:id="rId8"/>
    <p:sldId id="342" r:id="rId9"/>
    <p:sldId id="343" r:id="rId10"/>
    <p:sldId id="344" r:id="rId11"/>
    <p:sldId id="345" r:id="rId12"/>
    <p:sldId id="346" r:id="rId13"/>
    <p:sldId id="348" r:id="rId14"/>
    <p:sldId id="347" r:id="rId15"/>
    <p:sldId id="349" r:id="rId16"/>
    <p:sldId id="350" r:id="rId17"/>
    <p:sldId id="351" r:id="rId18"/>
    <p:sldId id="352" r:id="rId19"/>
    <p:sldId id="354" r:id="rId20"/>
    <p:sldId id="353" r:id="rId21"/>
    <p:sldId id="355" r:id="rId22"/>
    <p:sldId id="356" r:id="rId23"/>
    <p:sldId id="357" r:id="rId24"/>
    <p:sldId id="361" r:id="rId25"/>
    <p:sldId id="360" r:id="rId26"/>
    <p:sldId id="358" r:id="rId27"/>
    <p:sldId id="359" r:id="rId28"/>
    <p:sldId id="362" r:id="rId29"/>
    <p:sldId id="363" r:id="rId30"/>
    <p:sldId id="364" r:id="rId31"/>
    <p:sldId id="365" r:id="rId32"/>
    <p:sldId id="366" r:id="rId33"/>
    <p:sldId id="367" r:id="rId34"/>
    <p:sldId id="368" r:id="rId35"/>
    <p:sldId id="369" r:id="rId36"/>
    <p:sldId id="371" r:id="rId37"/>
    <p:sldId id="372" r:id="rId38"/>
    <p:sldId id="370" r:id="rId39"/>
    <p:sldId id="373" r:id="rId40"/>
    <p:sldId id="374" r:id="rId41"/>
    <p:sldId id="375" r:id="rId42"/>
    <p:sldId id="379" r:id="rId43"/>
    <p:sldId id="376" r:id="rId44"/>
    <p:sldId id="377" r:id="rId45"/>
    <p:sldId id="378" r:id="rId46"/>
    <p:sldId id="268" r:id="rId47"/>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p:cViewPr varScale="1">
        <p:scale>
          <a:sx n="101" d="100"/>
          <a:sy n="101" d="100"/>
        </p:scale>
        <p:origin x="1548"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18461" y="2470821"/>
            <a:ext cx="6221476" cy="40322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Bookman Old Style"/>
                <a:cs typeface="Bookman Old Style"/>
              </a:defRPr>
            </a:lvl1pPr>
          </a:lstStyle>
          <a:p>
            <a:endParaRPr/>
          </a:p>
        </p:txBody>
      </p:sp>
      <p:sp>
        <p:nvSpPr>
          <p:cNvPr id="3" name="Holder 3"/>
          <p:cNvSpPr>
            <a:spLocks noGrp="1"/>
          </p:cNvSpPr>
          <p:nvPr>
            <p:ph type="body" idx="1"/>
          </p:nvPr>
        </p:nvSpPr>
        <p:spPr/>
        <p:txBody>
          <a:bodyPr lIns="0" tIns="0" rIns="0" bIns="0"/>
          <a:lstStyle>
            <a:lvl1pPr>
              <a:defRPr sz="205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7305675" y="7217305"/>
            <a:ext cx="665861" cy="230832"/>
          </a:xfrm>
        </p:spPr>
        <p:txBody>
          <a:bodyPr lIns="0" tIns="0" rIns="0" bIns="0"/>
          <a:lstStyle>
            <a:lvl1pPr>
              <a:defRPr sz="800" b="0" i="0">
                <a:solidFill>
                  <a:schemeClr val="tx1"/>
                </a:solidFill>
                <a:latin typeface="Palatino Linotype"/>
                <a:cs typeface="Palatino Linotype"/>
              </a:defRPr>
            </a:lvl1pPr>
          </a:lstStyle>
          <a:p>
            <a:pPr marL="12700">
              <a:lnSpc>
                <a:spcPts val="885"/>
              </a:lnSpc>
            </a:pPr>
            <a:r>
              <a:rPr lang="en-MY" spc="15" dirty="0"/>
              <a:t>Chapter</a:t>
            </a:r>
            <a:r>
              <a:rPr lang="en-MY" spc="20" dirty="0"/>
              <a:t> 17</a:t>
            </a:r>
            <a:endParaRPr spc="2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Bookman Old Style"/>
                <a:cs typeface="Bookman Old Style"/>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dirty="0"/>
          </a:p>
        </p:txBody>
      </p:sp>
      <p:sp>
        <p:nvSpPr>
          <p:cNvPr id="5" name="Holder 5"/>
          <p:cNvSpPr>
            <a:spLocks noGrp="1"/>
          </p:cNvSpPr>
          <p:nvPr>
            <p:ph type="ftr" sz="quarter" idx="5"/>
          </p:nvPr>
        </p:nvSpPr>
        <p:spPr>
          <a:xfrm>
            <a:off x="7315200" y="7217305"/>
            <a:ext cx="656336" cy="230832"/>
          </a:xfrm>
        </p:spPr>
        <p:txBody>
          <a:bodyPr lIns="0" tIns="0" rIns="0" bIns="0"/>
          <a:lstStyle>
            <a:lvl1pPr>
              <a:defRPr sz="800" b="0" i="0">
                <a:solidFill>
                  <a:schemeClr val="tx1"/>
                </a:solidFill>
                <a:latin typeface="Palatino Linotype"/>
                <a:cs typeface="Palatino Linotype"/>
              </a:defRPr>
            </a:lvl1pPr>
          </a:lstStyle>
          <a:p>
            <a:pPr marL="12700">
              <a:lnSpc>
                <a:spcPts val="885"/>
              </a:lnSpc>
            </a:pPr>
            <a:r>
              <a:rPr lang="en-MY" spc="15" dirty="0"/>
              <a:t>Chapter</a:t>
            </a:r>
            <a:r>
              <a:rPr lang="en-MY" spc="20" dirty="0"/>
              <a:t> 17</a:t>
            </a:r>
            <a:endParaRPr spc="2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7" name="Holder 7"/>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Bookman Old Style"/>
                <a:cs typeface="Bookman Old Style"/>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9</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5" name="Holder 5"/>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9</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4" name="Holder 4"/>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5025" y="1010818"/>
            <a:ext cx="8988348" cy="381000"/>
          </a:xfrm>
          <a:prstGeom prst="rect">
            <a:avLst/>
          </a:prstGeom>
        </p:spPr>
        <p:txBody>
          <a:bodyPr wrap="square" lIns="0" tIns="0" rIns="0" bIns="0">
            <a:spAutoFit/>
          </a:bodyPr>
          <a:lstStyle>
            <a:lvl1pPr>
              <a:defRPr sz="2500" b="0" i="0">
                <a:solidFill>
                  <a:schemeClr val="tx1"/>
                </a:solidFill>
                <a:latin typeface="Bookman Old Style"/>
                <a:cs typeface="Bookman Old Style"/>
              </a:defRPr>
            </a:lvl1pPr>
          </a:lstStyle>
          <a:p>
            <a:endParaRPr/>
          </a:p>
        </p:txBody>
      </p:sp>
      <p:sp>
        <p:nvSpPr>
          <p:cNvPr id="3" name="Holder 3"/>
          <p:cNvSpPr>
            <a:spLocks noGrp="1"/>
          </p:cNvSpPr>
          <p:nvPr>
            <p:ph type="body" idx="1"/>
          </p:nvPr>
        </p:nvSpPr>
        <p:spPr>
          <a:xfrm>
            <a:off x="496550" y="1608802"/>
            <a:ext cx="5655310" cy="3647440"/>
          </a:xfrm>
          <a:prstGeom prst="rect">
            <a:avLst/>
          </a:prstGeom>
        </p:spPr>
        <p:txBody>
          <a:bodyPr wrap="square" lIns="0" tIns="0" rIns="0" bIns="0">
            <a:spAutoFit/>
          </a:bodyPr>
          <a:lstStyle>
            <a:lvl1pPr>
              <a:defRPr sz="205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7474966" y="7217305"/>
            <a:ext cx="496570" cy="127000"/>
          </a:xfrm>
          <a:prstGeom prst="rect">
            <a:avLst/>
          </a:prstGeom>
        </p:spPr>
        <p:txBody>
          <a:bodyPr wrap="square" lIns="0" tIns="0" rIns="0" bIns="0">
            <a:spAutoFit/>
          </a:bodyPr>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9</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6" name="Holder 6"/>
          <p:cNvSpPr>
            <a:spLocks noGrp="1"/>
          </p:cNvSpPr>
          <p:nvPr>
            <p:ph type="sldNum" sz="quarter" idx="7"/>
          </p:nvPr>
        </p:nvSpPr>
        <p:spPr>
          <a:xfrm>
            <a:off x="8134856" y="7217305"/>
            <a:ext cx="195579" cy="127000"/>
          </a:xfrm>
          <a:prstGeom prst="rect">
            <a:avLst/>
          </a:prstGeom>
        </p:spPr>
        <p:txBody>
          <a:bodyPr wrap="square" lIns="0" tIns="0" rIns="0" bIns="0">
            <a:spAutoFit/>
          </a:bodyPr>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pic>
        <p:nvPicPr>
          <p:cNvPr id="7" name="Picture 6">
            <a:extLst>
              <a:ext uri="{FF2B5EF4-FFF2-40B4-BE49-F238E27FC236}">
                <a16:creationId xmlns:a16="http://schemas.microsoft.com/office/drawing/2014/main" id="{DCD630CE-020B-477C-B680-9F00FA9A3CA3}"/>
              </a:ext>
            </a:extLst>
          </p:cNvPr>
          <p:cNvPicPr>
            <a:picLocks noChangeAspect="1"/>
          </p:cNvPicPr>
          <p:nvPr userDrawn="1"/>
        </p:nvPicPr>
        <p:blipFill>
          <a:blip r:embed="rId7"/>
          <a:stretch>
            <a:fillRect/>
          </a:stretch>
        </p:blipFill>
        <p:spPr>
          <a:xfrm>
            <a:off x="304800" y="7079192"/>
            <a:ext cx="914400" cy="276225"/>
          </a:xfrm>
          <a:prstGeom prst="rect">
            <a:avLst/>
          </a:prstGeom>
        </p:spPr>
      </p:pic>
      <p:sp>
        <p:nvSpPr>
          <p:cNvPr id="8" name="TextBox 7">
            <a:extLst>
              <a:ext uri="{FF2B5EF4-FFF2-40B4-BE49-F238E27FC236}">
                <a16:creationId xmlns:a16="http://schemas.microsoft.com/office/drawing/2014/main" id="{F99EDDBC-B8DF-41A2-AA4D-03F23D5FF84F}"/>
              </a:ext>
            </a:extLst>
          </p:cNvPr>
          <p:cNvSpPr txBox="1"/>
          <p:nvPr userDrawn="1"/>
        </p:nvSpPr>
        <p:spPr>
          <a:xfrm>
            <a:off x="3749356" y="7144250"/>
            <a:ext cx="3429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spc="20" dirty="0"/>
              <a:t>© 2022 Pearson Education Ltd.</a:t>
            </a:r>
          </a:p>
          <a:p>
            <a:endParaRPr lang="en-US" sz="1000" dirty="0">
              <a:latin typeface="Palatino Linotype" panose="0204050205050503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67200" y="3892420"/>
            <a:ext cx="5930139" cy="393056"/>
          </a:xfrm>
          <a:prstGeom prst="rect">
            <a:avLst/>
          </a:prstGeom>
        </p:spPr>
        <p:txBody>
          <a:bodyPr vert="horz" wrap="square" lIns="0" tIns="15875" rIns="0" bIns="0" rtlCol="0">
            <a:spAutoFit/>
          </a:bodyPr>
          <a:lstStyle/>
          <a:p>
            <a:pPr marL="12700" algn="ctr">
              <a:lnSpc>
                <a:spcPct val="100000"/>
              </a:lnSpc>
              <a:spcBef>
                <a:spcPts val="125"/>
              </a:spcBef>
            </a:pPr>
            <a:r>
              <a:rPr lang="en-US" sz="2450" b="0" spc="175" dirty="0">
                <a:latin typeface="Bookman Old Style"/>
                <a:cs typeface="Bookman Old Style"/>
              </a:rPr>
              <a:t>Robotics</a:t>
            </a:r>
            <a:endParaRPr lang="en-MY" sz="2450" dirty="0">
              <a:latin typeface="Bookman Old Style"/>
              <a:cs typeface="Bookman Old Style"/>
            </a:endParaRPr>
          </a:p>
        </p:txBody>
      </p:sp>
      <p:sp>
        <p:nvSpPr>
          <p:cNvPr id="3" name="object 3"/>
          <p:cNvSpPr txBox="1"/>
          <p:nvPr/>
        </p:nvSpPr>
        <p:spPr>
          <a:xfrm>
            <a:off x="6135366" y="3048000"/>
            <a:ext cx="2097279" cy="330218"/>
          </a:xfrm>
          <a:prstGeom prst="rect">
            <a:avLst/>
          </a:prstGeom>
        </p:spPr>
        <p:txBody>
          <a:bodyPr vert="horz" wrap="square" lIns="0" tIns="14604" rIns="0" bIns="0" rtlCol="0">
            <a:spAutoFit/>
          </a:bodyPr>
          <a:lstStyle/>
          <a:p>
            <a:pPr marL="12700" algn="ctr">
              <a:lnSpc>
                <a:spcPct val="100000"/>
              </a:lnSpc>
              <a:spcBef>
                <a:spcPts val="114"/>
              </a:spcBef>
            </a:pPr>
            <a:r>
              <a:rPr sz="2050" spc="155" dirty="0">
                <a:latin typeface="Century"/>
                <a:cs typeface="Century"/>
              </a:rPr>
              <a:t>Chapter</a:t>
            </a:r>
            <a:r>
              <a:rPr sz="2050" spc="165" dirty="0">
                <a:latin typeface="Century"/>
                <a:cs typeface="Century"/>
              </a:rPr>
              <a:t> </a:t>
            </a:r>
            <a:r>
              <a:rPr lang="en-US" sz="2050" spc="165" dirty="0">
                <a:latin typeface="Century"/>
                <a:cs typeface="Century"/>
              </a:rPr>
              <a:t>26</a:t>
            </a:r>
            <a:endParaRPr sz="2050" dirty="0">
              <a:latin typeface="Century"/>
              <a:cs typeface="Century"/>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1</a:t>
            </a:fld>
            <a:endParaRPr spc="20" dirty="0"/>
          </a:p>
        </p:txBody>
      </p:sp>
      <p:pic>
        <p:nvPicPr>
          <p:cNvPr id="6" name="Picture 5" descr="A picture containing qr code&#10;&#10;Description automatically generated">
            <a:extLst>
              <a:ext uri="{FF2B5EF4-FFF2-40B4-BE49-F238E27FC236}">
                <a16:creationId xmlns:a16="http://schemas.microsoft.com/office/drawing/2014/main" id="{14B14FD7-125C-45D9-BE6A-EF88758E1F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981200"/>
            <a:ext cx="3373838" cy="4267200"/>
          </a:xfrm>
          <a:prstGeom prst="rect">
            <a:avLst/>
          </a:prstGeom>
        </p:spPr>
      </p:pic>
      <p:sp>
        <p:nvSpPr>
          <p:cNvPr id="7" name="Title 1">
            <a:extLst>
              <a:ext uri="{FF2B5EF4-FFF2-40B4-BE49-F238E27FC236}">
                <a16:creationId xmlns:a16="http://schemas.microsoft.com/office/drawing/2014/main" id="{2D1D4943-4E3F-4B1B-8494-120257AAE51B}"/>
              </a:ext>
            </a:extLst>
          </p:cNvPr>
          <p:cNvSpPr txBox="1">
            <a:spLocks/>
          </p:cNvSpPr>
          <p:nvPr/>
        </p:nvSpPr>
        <p:spPr>
          <a:xfrm>
            <a:off x="457200" y="533400"/>
            <a:ext cx="8988348" cy="553998"/>
          </a:xfrm>
          <a:prstGeom prst="rect">
            <a:avLst/>
          </a:prstGeom>
        </p:spPr>
        <p:txBody>
          <a:bodyPr wrap="square" lIns="0" tIns="0" rIns="0" bIns="0">
            <a:spAutoFit/>
          </a:bodyPr>
          <a:lstStyle>
            <a:lvl1pPr>
              <a:defRPr sz="2500" b="0" i="0">
                <a:solidFill>
                  <a:schemeClr val="tx1"/>
                </a:solidFill>
                <a:latin typeface="Century"/>
                <a:ea typeface="+mj-ea"/>
                <a:cs typeface="Century"/>
              </a:defRPr>
            </a:lvl1pPr>
          </a:lstStyle>
          <a:p>
            <a:r>
              <a:rPr lang="en-US" sz="3600" b="1" kern="0" dirty="0">
                <a:solidFill>
                  <a:srgbClr val="007FA3"/>
                </a:solidFill>
                <a:latin typeface="+mj-lt"/>
                <a:cs typeface="Times New Roman"/>
                <a:sym typeface="Times New Roman"/>
              </a:rPr>
              <a:t>Artificial Intelligence: A Modern Approach</a:t>
            </a:r>
          </a:p>
        </p:txBody>
      </p:sp>
      <p:sp>
        <p:nvSpPr>
          <p:cNvPr id="8" name="TextBox 7">
            <a:extLst>
              <a:ext uri="{FF2B5EF4-FFF2-40B4-BE49-F238E27FC236}">
                <a16:creationId xmlns:a16="http://schemas.microsoft.com/office/drawing/2014/main" id="{D9B16F74-B723-4B26-9110-665CE98B5603}"/>
              </a:ext>
            </a:extLst>
          </p:cNvPr>
          <p:cNvSpPr txBox="1"/>
          <p:nvPr/>
        </p:nvSpPr>
        <p:spPr>
          <a:xfrm>
            <a:off x="422787" y="1225359"/>
            <a:ext cx="5066031" cy="400110"/>
          </a:xfrm>
          <a:prstGeom prst="rect">
            <a:avLst/>
          </a:prstGeom>
          <a:noFill/>
        </p:spPr>
        <p:txBody>
          <a:bodyPr wrap="square" rtlCol="0">
            <a:spAutoFit/>
          </a:bodyPr>
          <a:lstStyle/>
          <a:p>
            <a:r>
              <a:rPr lang="en-US" sz="2000" dirty="0">
                <a:solidFill>
                  <a:srgbClr val="007FA3"/>
                </a:solidFill>
                <a:latin typeface="+mj-lt"/>
                <a:ea typeface="+mj-ea"/>
                <a:cs typeface="Times New Roman"/>
              </a:rPr>
              <a:t>Fourth Edition, Global Edition</a:t>
            </a:r>
          </a:p>
        </p:txBody>
      </p:sp>
      <p:sp>
        <p:nvSpPr>
          <p:cNvPr id="9" name="TextBox 8">
            <a:extLst>
              <a:ext uri="{FF2B5EF4-FFF2-40B4-BE49-F238E27FC236}">
                <a16:creationId xmlns:a16="http://schemas.microsoft.com/office/drawing/2014/main" id="{CAC82DF0-CF6D-4F2E-8C52-D4F2537BB418}"/>
              </a:ext>
            </a:extLst>
          </p:cNvPr>
          <p:cNvSpPr txBox="1"/>
          <p:nvPr/>
        </p:nvSpPr>
        <p:spPr>
          <a:xfrm>
            <a:off x="3749356" y="7144250"/>
            <a:ext cx="3429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spc="20" dirty="0"/>
              <a:t>© 2022 Pearson Education Ltd.</a:t>
            </a:r>
          </a:p>
          <a:p>
            <a:endParaRPr lang="en-US" sz="1000" dirty="0">
              <a:latin typeface="Palatino Linotype" panose="02040502050505030304" pitchFamily="18" charset="0"/>
            </a:endParaRPr>
          </a:p>
        </p:txBody>
      </p:sp>
      <p:pic>
        <p:nvPicPr>
          <p:cNvPr id="10" name="Picture 9">
            <a:extLst>
              <a:ext uri="{FF2B5EF4-FFF2-40B4-BE49-F238E27FC236}">
                <a16:creationId xmlns:a16="http://schemas.microsoft.com/office/drawing/2014/main" id="{E4B4ABED-58A2-4A4D-9176-ADC9DCB044AB}"/>
              </a:ext>
            </a:extLst>
          </p:cNvPr>
          <p:cNvPicPr>
            <a:picLocks noChangeAspect="1"/>
          </p:cNvPicPr>
          <p:nvPr/>
        </p:nvPicPr>
        <p:blipFill>
          <a:blip r:embed="rId3"/>
          <a:stretch>
            <a:fillRect/>
          </a:stretch>
        </p:blipFill>
        <p:spPr>
          <a:xfrm>
            <a:off x="304800" y="7079192"/>
            <a:ext cx="914400" cy="276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10</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What kind of problem is robotics solving?</a:t>
            </a:r>
          </a:p>
        </p:txBody>
      </p:sp>
      <p:sp>
        <p:nvSpPr>
          <p:cNvPr id="6" name="TextBox 5">
            <a:extLst>
              <a:ext uri="{FF2B5EF4-FFF2-40B4-BE49-F238E27FC236}">
                <a16:creationId xmlns:a16="http://schemas.microsoft.com/office/drawing/2014/main" id="{4512C5C1-0D5D-48F5-898D-5D87096542D4}"/>
              </a:ext>
            </a:extLst>
          </p:cNvPr>
          <p:cNvSpPr txBox="1"/>
          <p:nvPr/>
        </p:nvSpPr>
        <p:spPr>
          <a:xfrm>
            <a:off x="999589" y="1335141"/>
            <a:ext cx="7611011" cy="3139321"/>
          </a:xfrm>
          <a:prstGeom prst="rect">
            <a:avLst/>
          </a:prstGeom>
          <a:noFill/>
        </p:spPr>
        <p:txBody>
          <a:bodyPr wrap="square">
            <a:spAutoFit/>
          </a:bodyPr>
          <a:lstStyle/>
          <a:p>
            <a:pPr algn="l"/>
            <a:r>
              <a:rPr lang="en-MY" dirty="0">
                <a:latin typeface="NimbusRomNo9L-Regu"/>
              </a:rPr>
              <a:t>Robotics use a </a:t>
            </a:r>
            <a:r>
              <a:rPr lang="en-MY" sz="1800" i="0" u="none" strike="noStrike" baseline="0" dirty="0">
                <a:latin typeface="NimbusRomNo9L-Regu"/>
              </a:rPr>
              <a:t>three-level hierarchy:</a:t>
            </a:r>
          </a:p>
          <a:p>
            <a:pPr marL="285750" indent="-285750" algn="l">
              <a:buFont typeface="Arial" panose="020B0604020202020204" pitchFamily="34" charset="0"/>
              <a:buChar char="•"/>
            </a:pPr>
            <a:r>
              <a:rPr lang="en-US" sz="1800" b="0" i="0" u="none" strike="noStrike" baseline="0" dirty="0">
                <a:latin typeface="NimbusRomNo9L-Regu"/>
              </a:rPr>
              <a:t>The </a:t>
            </a:r>
            <a:r>
              <a:rPr lang="en-US" sz="1800" b="1" i="0" u="none" strike="noStrike" baseline="0" dirty="0">
                <a:latin typeface="NimbusRomNo9L-Medi"/>
              </a:rPr>
              <a:t>task planning </a:t>
            </a:r>
            <a:r>
              <a:rPr lang="en-US" sz="1800" b="1" i="0" u="none" strike="noStrike" baseline="0" dirty="0">
                <a:latin typeface="NimbusRomNo9L-Regu"/>
              </a:rPr>
              <a:t>level </a:t>
            </a:r>
            <a:r>
              <a:rPr lang="en-US" sz="1800" b="0" i="0" u="none" strike="noStrike" baseline="0" dirty="0">
                <a:latin typeface="NimbusRomNo9L-Regu"/>
              </a:rPr>
              <a:t>decides a plan or policy for high-level actions</a:t>
            </a:r>
          </a:p>
          <a:p>
            <a:pPr marL="285750" indent="-285750" algn="l">
              <a:buFont typeface="Arial" panose="020B0604020202020204" pitchFamily="34" charset="0"/>
              <a:buChar char="•"/>
            </a:pPr>
            <a:endParaRPr lang="en-US"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Then </a:t>
            </a:r>
            <a:r>
              <a:rPr lang="en-US" sz="1800" b="1" i="0" u="none" strike="noStrike" baseline="0" dirty="0">
                <a:latin typeface="NimbusRomNo9L-Medi"/>
              </a:rPr>
              <a:t>motion planning </a:t>
            </a:r>
            <a:r>
              <a:rPr lang="en-US" sz="1800" b="0" i="0" u="none" strike="noStrike" baseline="0" dirty="0">
                <a:latin typeface="NimbusRomNo9L-Regu"/>
              </a:rPr>
              <a:t>is in charge of finding a path that gets the robot from one point to another, achieving each subgoal</a:t>
            </a:r>
          </a:p>
          <a:p>
            <a:pPr marL="285750" indent="-285750" algn="l">
              <a:buFont typeface="Arial" panose="020B0604020202020204" pitchFamily="34" charset="0"/>
              <a:buChar char="•"/>
            </a:pPr>
            <a:endParaRPr lang="en-US" sz="1800" b="0" i="0" u="none" strike="noStrike" baseline="0" dirty="0">
              <a:latin typeface="NimbusRomNo9L-Regu"/>
            </a:endParaRPr>
          </a:p>
          <a:p>
            <a:pPr marL="285750" indent="-285750" algn="l">
              <a:buFont typeface="Arial" panose="020B0604020202020204" pitchFamily="34" charset="0"/>
              <a:buChar char="•"/>
            </a:pPr>
            <a:r>
              <a:rPr lang="en-US" sz="1800" b="1" i="0" u="none" strike="noStrike" baseline="0" dirty="0">
                <a:latin typeface="NimbusRomNo9L-Medi"/>
              </a:rPr>
              <a:t>Control</a:t>
            </a:r>
            <a:r>
              <a:rPr lang="en-US" sz="1800" b="0" i="0" u="none" strike="noStrike" baseline="0" dirty="0">
                <a:latin typeface="NimbusRomNo9L-Medi"/>
              </a:rPr>
              <a:t> </a:t>
            </a:r>
            <a:r>
              <a:rPr lang="en-US" sz="1800" b="0" i="0" u="none" strike="noStrike" baseline="0" dirty="0">
                <a:latin typeface="NimbusRomNo9L-Regu"/>
              </a:rPr>
              <a:t>is used to achieve the planned motion using the robot’s actuators</a:t>
            </a:r>
          </a:p>
          <a:p>
            <a:pPr marL="285750" indent="-285750" algn="l">
              <a:buFont typeface="Arial" panose="020B0604020202020204" pitchFamily="34" charset="0"/>
              <a:buChar char="•"/>
            </a:pPr>
            <a:endParaRPr lang="en-US" dirty="0">
              <a:solidFill>
                <a:srgbClr val="9A009A"/>
              </a:solidFill>
              <a:latin typeface="NimbusRomNo9L-Regu"/>
            </a:endParaRPr>
          </a:p>
          <a:p>
            <a:pPr algn="l"/>
            <a:r>
              <a:rPr lang="en-US" sz="1800" b="1" i="0" u="none" strike="noStrike" baseline="0" dirty="0">
                <a:solidFill>
                  <a:srgbClr val="000000"/>
                </a:solidFill>
                <a:latin typeface="NimbusRomNo9L-Medi"/>
              </a:rPr>
              <a:t>Preference learning </a:t>
            </a:r>
            <a:r>
              <a:rPr lang="en-US" sz="1800" b="0" i="0" u="none" strike="noStrike" baseline="0" dirty="0">
                <a:solidFill>
                  <a:srgbClr val="000000"/>
                </a:solidFill>
                <a:latin typeface="NimbusRomNo9L-Regu"/>
              </a:rPr>
              <a:t>is in charge of estimating an end user’s objective, and</a:t>
            </a:r>
          </a:p>
          <a:p>
            <a:pPr algn="l"/>
            <a:r>
              <a:rPr lang="en-US" sz="1800" b="0" i="0" u="none" strike="noStrike" baseline="0" dirty="0">
                <a:solidFill>
                  <a:srgbClr val="000000"/>
                </a:solidFill>
                <a:latin typeface="NimbusRomNo9L-Medi"/>
              </a:rPr>
              <a:t>people prediction </a:t>
            </a:r>
            <a:r>
              <a:rPr lang="en-US" sz="1800" b="0" i="0" u="none" strike="noStrike" baseline="0" dirty="0">
                <a:solidFill>
                  <a:srgbClr val="000000"/>
                </a:solidFill>
                <a:latin typeface="NimbusRomNo9L-Regu"/>
              </a:rPr>
              <a:t>is used to forecast the actions of other people in the robot’s environment</a:t>
            </a:r>
            <a:endParaRPr lang="en-US" dirty="0">
              <a:solidFill>
                <a:srgbClr val="9A009A"/>
              </a:solidFill>
              <a:latin typeface="NimbusRomNo9L-Regu"/>
            </a:endParaRPr>
          </a:p>
        </p:txBody>
      </p:sp>
    </p:spTree>
    <p:extLst>
      <p:ext uri="{BB962C8B-B14F-4D97-AF65-F5344CB8AC3E}">
        <p14:creationId xmlns:p14="http://schemas.microsoft.com/office/powerpoint/2010/main" val="302726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11</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Robotic Perception</a:t>
            </a:r>
          </a:p>
        </p:txBody>
      </p:sp>
      <p:sp>
        <p:nvSpPr>
          <p:cNvPr id="6" name="TextBox 5">
            <a:extLst>
              <a:ext uri="{FF2B5EF4-FFF2-40B4-BE49-F238E27FC236}">
                <a16:creationId xmlns:a16="http://schemas.microsoft.com/office/drawing/2014/main" id="{4512C5C1-0D5D-48F5-898D-5D87096542D4}"/>
              </a:ext>
            </a:extLst>
          </p:cNvPr>
          <p:cNvSpPr txBox="1"/>
          <p:nvPr/>
        </p:nvSpPr>
        <p:spPr>
          <a:xfrm>
            <a:off x="999589" y="1335141"/>
            <a:ext cx="7611011" cy="5632311"/>
          </a:xfrm>
          <a:prstGeom prst="rect">
            <a:avLst/>
          </a:prstGeom>
          <a:noFill/>
        </p:spPr>
        <p:txBody>
          <a:bodyPr wrap="square">
            <a:spAutoFit/>
          </a:bodyPr>
          <a:lstStyle/>
          <a:p>
            <a:pPr algn="l"/>
            <a:r>
              <a:rPr lang="en-US" sz="1800" b="1" i="0" u="none" strike="noStrike" baseline="0" dirty="0">
                <a:latin typeface="NimbusRomNo9L-Regu"/>
              </a:rPr>
              <a:t>Perception</a:t>
            </a:r>
            <a:r>
              <a:rPr lang="en-US" sz="1800" b="0" i="0" u="none" strike="noStrike" baseline="0" dirty="0">
                <a:latin typeface="NimbusRomNo9L-Regu"/>
              </a:rPr>
              <a:t> is the process by which robots map sensor measurements into internal representations </a:t>
            </a:r>
            <a:r>
              <a:rPr lang="en-MY" sz="1800" b="0" i="0" u="none" strike="noStrike" baseline="0" dirty="0">
                <a:latin typeface="NimbusRomNo9L-Regu"/>
              </a:rPr>
              <a:t>of the environment</a:t>
            </a:r>
          </a:p>
          <a:p>
            <a:pPr algn="l"/>
            <a:endParaRPr lang="en-MY" dirty="0">
              <a:solidFill>
                <a:srgbClr val="9A009A"/>
              </a:solidFill>
              <a:latin typeface="NimbusRomNo9L-Regu"/>
            </a:endParaRPr>
          </a:p>
          <a:p>
            <a:pPr algn="l"/>
            <a:r>
              <a:rPr lang="en-MY" sz="1800" b="0" i="0" u="none" strike="noStrike" baseline="0" dirty="0">
                <a:latin typeface="NimbusRomNo9L-Regu"/>
              </a:rPr>
              <a:t>good internal </a:t>
            </a:r>
            <a:r>
              <a:rPr lang="en-US" sz="1800" b="0" i="0" u="none" strike="noStrike" baseline="0" dirty="0">
                <a:latin typeface="NimbusRomNo9L-Regu"/>
              </a:rPr>
              <a:t>representations for robots have three properties:</a:t>
            </a:r>
          </a:p>
          <a:p>
            <a:pPr algn="l"/>
            <a:r>
              <a:rPr lang="en-US" sz="1800" b="0" i="0" u="none" strike="noStrike" baseline="0" dirty="0">
                <a:latin typeface="NimbusRomNo9L-Regu"/>
              </a:rPr>
              <a:t>1. They contain enough information for the robot to make good decisions.</a:t>
            </a:r>
          </a:p>
          <a:p>
            <a:pPr algn="l"/>
            <a:r>
              <a:rPr lang="en-US" sz="1800" b="0" i="0" u="none" strike="noStrike" baseline="0" dirty="0">
                <a:latin typeface="NimbusRomNo9L-Regu"/>
              </a:rPr>
              <a:t>2. They are structured so that they can be updated efficiently.</a:t>
            </a:r>
          </a:p>
          <a:p>
            <a:pPr algn="l"/>
            <a:r>
              <a:rPr lang="en-US" sz="1800" b="0" i="0" u="none" strike="noStrike" baseline="0" dirty="0">
                <a:latin typeface="NimbusRomNo9L-Regu"/>
              </a:rPr>
              <a:t>3. They are natural in the sense that internal variables correspond to natural state variables </a:t>
            </a:r>
            <a:r>
              <a:rPr lang="en-MY" sz="1800" b="0" i="0" u="none" strike="noStrike" baseline="0" dirty="0">
                <a:latin typeface="NimbusRomNo9L-Regu"/>
              </a:rPr>
              <a:t>in the physical world.</a:t>
            </a:r>
          </a:p>
          <a:p>
            <a:pPr algn="l"/>
            <a:endParaRPr lang="en-MY" dirty="0">
              <a:solidFill>
                <a:srgbClr val="9A009A"/>
              </a:solidFill>
              <a:latin typeface="NimbusRomNo9L-Regu"/>
            </a:endParaRPr>
          </a:p>
          <a:p>
            <a:pPr marR="10560"/>
            <a:endParaRPr lang="en-MY" dirty="0">
              <a:latin typeface="Times New Roman" panose="02020603050405020304" pitchFamily="18" charset="0"/>
            </a:endParaRPr>
          </a:p>
          <a:p>
            <a:pPr marR="10560"/>
            <a:r>
              <a:rPr lang="en-US" sz="1800" b="0" i="0" u="none" strike="noStrike" baseline="0" dirty="0">
                <a:latin typeface="Times New Roman" panose="02020603050405020304" pitchFamily="18" charset="0"/>
              </a:rPr>
              <a:t>The posterior </a:t>
            </a:r>
            <a:r>
              <a:rPr lang="en-US" sz="1800" b="1" i="0" u="none" strike="noStrike" baseline="0" dirty="0">
                <a:latin typeface="Times New Roman" panose="02020603050405020304" pitchFamily="18" charset="0"/>
              </a:rPr>
              <a:t>P</a:t>
            </a:r>
            <a:r>
              <a:rPr lang="en-US" sz="1800" b="0" i="0" u="none" strike="noStrike" baseline="0" dirty="0">
                <a:latin typeface="Tahoma" panose="020B0604030504040204" pitchFamily="34" charset="0"/>
              </a:rPr>
              <a:t>(</a:t>
            </a:r>
            <a:r>
              <a:rPr lang="en-US" sz="1800" b="1" i="0" u="none" strike="noStrike" baseline="0" dirty="0" err="1">
                <a:latin typeface="Times New Roman" panose="02020603050405020304" pitchFamily="18" charset="0"/>
              </a:rPr>
              <a:t>X</a:t>
            </a:r>
            <a:r>
              <a:rPr lang="en-US" sz="1800" b="0" i="1" u="none" strike="noStrike" baseline="-25000" dirty="0" err="1">
                <a:latin typeface="Times New Roman" panose="02020603050405020304" pitchFamily="18" charset="0"/>
              </a:rPr>
              <a:t>t</a:t>
            </a:r>
            <a:r>
              <a:rPr lang="en-US" sz="1800" b="0" i="1" u="none" strike="noStrike" baseline="0" dirty="0">
                <a:latin typeface="Times New Roman" panose="02020603050405020304" pitchFamily="18" charset="0"/>
              </a:rPr>
              <a:t> </a:t>
            </a:r>
            <a:r>
              <a:rPr lang="en-US" sz="1800" b="1" i="0" u="none" strike="noStrike" baseline="0" dirty="0">
                <a:latin typeface="Times New Roman" panose="02020603050405020304" pitchFamily="18" charset="0"/>
              </a:rPr>
              <a:t>z</a:t>
            </a:r>
            <a:r>
              <a:rPr lang="en-US" sz="1800" b="0" i="0" u="none" strike="noStrike" baseline="-25000" dirty="0">
                <a:latin typeface="Times New Roman" panose="02020603050405020304" pitchFamily="18" charset="0"/>
              </a:rPr>
              <a:t>1:</a:t>
            </a:r>
            <a:r>
              <a:rPr lang="en-US" sz="1800" b="0" i="1" u="none" strike="noStrike" baseline="-25000" dirty="0">
                <a:latin typeface="Times New Roman" panose="02020603050405020304" pitchFamily="18" charset="0"/>
              </a:rPr>
              <a:t>t</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a</a:t>
            </a:r>
            <a:r>
              <a:rPr lang="en-US" sz="1800" b="0" i="0" u="none" strike="noStrike" baseline="-25000" dirty="0">
                <a:latin typeface="Times New Roman" panose="02020603050405020304" pitchFamily="18" charset="0"/>
              </a:rPr>
              <a:t>1:</a:t>
            </a:r>
            <a:r>
              <a:rPr lang="en-US" sz="1800" b="0" i="1" u="none" strike="noStrike" baseline="-25000" dirty="0">
                <a:latin typeface="Times New Roman" panose="02020603050405020304" pitchFamily="18" charset="0"/>
              </a:rPr>
              <a:t>t−</a:t>
            </a:r>
            <a:r>
              <a:rPr lang="en-US" sz="1800" b="0" i="0" u="none" strike="noStrike" baseline="-25000" dirty="0">
                <a:latin typeface="Times New Roman" panose="02020603050405020304" pitchFamily="18" charset="0"/>
              </a:rPr>
              <a:t>1</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is the sensor model, a probability distribution over all states that captures what we know from past sensor measurements and controls.</a:t>
            </a:r>
          </a:p>
          <a:p>
            <a:pPr marR="10560"/>
            <a:endParaRPr lang="en-US" dirty="0">
              <a:latin typeface="Times New Roman" panose="02020603050405020304" pitchFamily="18" charset="0"/>
            </a:endParaRPr>
          </a:p>
          <a:p>
            <a:pPr marR="10560"/>
            <a:endParaRPr lang="en-US" sz="1800" b="0" i="0" u="none" strike="noStrike" baseline="0" dirty="0">
              <a:latin typeface="Times New Roman" panose="02020603050405020304" pitchFamily="18" charset="0"/>
            </a:endParaRPr>
          </a:p>
          <a:p>
            <a:pPr marR="10560"/>
            <a:endParaRPr lang="en-US" dirty="0">
              <a:latin typeface="Times New Roman" panose="02020603050405020304" pitchFamily="18" charset="0"/>
            </a:endParaRPr>
          </a:p>
          <a:p>
            <a:pPr marR="10560"/>
            <a:endParaRPr lang="en-US" sz="1800" b="0" i="0" u="none" strike="noStrike" baseline="0" dirty="0">
              <a:latin typeface="Times New Roman" panose="02020603050405020304" pitchFamily="18" charset="0"/>
            </a:endParaRPr>
          </a:p>
          <a:p>
            <a:r>
              <a:rPr lang="en-US" sz="1800" b="1" i="1" u="none" strike="noStrike" baseline="0" dirty="0">
                <a:latin typeface="Times New Roman" panose="02020603050405020304" pitchFamily="18" charset="0"/>
              </a:rPr>
              <a:t>P</a:t>
            </a:r>
            <a:r>
              <a:rPr lang="en-US" sz="1800" b="0" i="1" u="none" strike="noStrike" baseline="0" dirty="0">
                <a:latin typeface="Tahoma" panose="020B0604030504040204" pitchFamily="34" charset="0"/>
              </a:rPr>
              <a:t>(</a:t>
            </a:r>
            <a:r>
              <a:rPr lang="en-US" sz="1800" b="1" i="1" u="none" strike="noStrike" baseline="0" dirty="0">
                <a:latin typeface="Times New Roman" panose="02020603050405020304" pitchFamily="18" charset="0"/>
              </a:rPr>
              <a:t>X</a:t>
            </a:r>
            <a:r>
              <a:rPr lang="en-US" sz="1800" b="0" i="1" u="none" strike="noStrike" baseline="-25000" dirty="0">
                <a:latin typeface="Times New Roman" panose="02020603050405020304" pitchFamily="18" charset="0"/>
              </a:rPr>
              <a:t>t</a:t>
            </a:r>
            <a:r>
              <a:rPr lang="en-US" sz="1800" b="0" i="0" u="none" strike="noStrike" baseline="-25000" dirty="0">
                <a:latin typeface="Tahoma" panose="020B0604030504040204" pitchFamily="34" charset="0"/>
              </a:rPr>
              <a:t>+</a:t>
            </a:r>
            <a:r>
              <a:rPr lang="en-US" sz="1800" b="0" i="0" u="none" strike="noStrike" baseline="-25000" dirty="0">
                <a:latin typeface="Times New Roman" panose="02020603050405020304" pitchFamily="18" charset="0"/>
              </a:rPr>
              <a:t>1</a:t>
            </a:r>
            <a:r>
              <a:rPr lang="en-US" sz="1800" b="0" i="0" u="none" strike="noStrike" baseline="0" dirty="0">
                <a:latin typeface="Times New Roman" panose="02020603050405020304" pitchFamily="18" charset="0"/>
              </a:rPr>
              <a:t> </a:t>
            </a:r>
            <a:r>
              <a:rPr lang="en-US" sz="1800" b="0" i="1" u="none" strike="noStrike" baseline="0" dirty="0">
                <a:latin typeface="Times New Roman" panose="02020603050405020304" pitchFamily="18" charset="0"/>
              </a:rPr>
              <a:t>| </a:t>
            </a:r>
            <a:r>
              <a:rPr lang="en-US" sz="1800" b="1" i="0" u="none" strike="noStrike" baseline="0" dirty="0" err="1">
                <a:latin typeface="Times New Roman" panose="02020603050405020304" pitchFamily="18" charset="0"/>
              </a:rPr>
              <a:t>x</a:t>
            </a:r>
            <a:r>
              <a:rPr lang="en-US" sz="1800" b="0" i="1" u="none" strike="noStrike" baseline="-25000" dirty="0" err="1">
                <a:latin typeface="Times New Roman" panose="02020603050405020304" pitchFamily="18" charset="0"/>
              </a:rPr>
              <a:t>t</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a</a:t>
            </a:r>
            <a:r>
              <a:rPr lang="en-US" sz="1800" b="0" i="1" u="none" strike="noStrike" baseline="-25000" dirty="0">
                <a:latin typeface="Times New Roman" panose="02020603050405020304" pitchFamily="18" charset="0"/>
              </a:rPr>
              <a:t>t</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is called </a:t>
            </a:r>
            <a:r>
              <a:rPr lang="en-US" sz="1800" b="0" i="1" u="none" strike="noStrike" baseline="0" dirty="0">
                <a:latin typeface="Times New Roman" panose="02020603050405020304" pitchFamily="18" charset="0"/>
              </a:rPr>
              <a:t>the </a:t>
            </a:r>
            <a:r>
              <a:rPr lang="en-US" sz="1800" b="1" i="0" u="none" strike="noStrike" baseline="0" dirty="0">
                <a:latin typeface="Times New Roman" panose="02020603050405020304" pitchFamily="18" charset="0"/>
              </a:rPr>
              <a:t>transition model </a:t>
            </a:r>
            <a:r>
              <a:rPr lang="en-US" sz="1800" b="0" i="0" u="none" strike="noStrike" baseline="0" dirty="0">
                <a:latin typeface="Times New Roman" panose="02020603050405020304" pitchFamily="18" charset="0"/>
              </a:rPr>
              <a:t>or </a:t>
            </a:r>
            <a:r>
              <a:rPr lang="en-US" sz="1800" b="1" i="0" u="none" strike="noStrike" baseline="0" dirty="0">
                <a:latin typeface="Times New Roman" panose="02020603050405020304" pitchFamily="18" charset="0"/>
              </a:rPr>
              <a:t>motion model</a:t>
            </a:r>
            <a:r>
              <a:rPr lang="en-US" sz="1800" b="0" i="0" u="none" strike="noStrike" baseline="0" dirty="0">
                <a:latin typeface="Times New Roman" panose="02020603050405020304" pitchFamily="18" charset="0"/>
              </a:rPr>
              <a:t>,</a:t>
            </a:r>
          </a:p>
          <a:p>
            <a:pPr marR="10560"/>
            <a:endParaRPr lang="en-US" sz="1800" b="0" i="0" u="none" strike="noStrike" baseline="0" dirty="0">
              <a:latin typeface="Times New Roman" panose="02020603050405020304" pitchFamily="18" charset="0"/>
            </a:endParaRPr>
          </a:p>
          <a:p>
            <a:pPr algn="l"/>
            <a:endParaRPr lang="en-US" dirty="0">
              <a:solidFill>
                <a:srgbClr val="9A009A"/>
              </a:solidFill>
              <a:latin typeface="NimbusRomNo9L-Regu"/>
            </a:endParaRPr>
          </a:p>
        </p:txBody>
      </p:sp>
      <p:pic>
        <p:nvPicPr>
          <p:cNvPr id="4" name="Picture 3">
            <a:extLst>
              <a:ext uri="{FF2B5EF4-FFF2-40B4-BE49-F238E27FC236}">
                <a16:creationId xmlns:a16="http://schemas.microsoft.com/office/drawing/2014/main" id="{B3AA3B68-D1CB-4AF3-AD61-DD91B76BAE2F}"/>
              </a:ext>
            </a:extLst>
          </p:cNvPr>
          <p:cNvPicPr>
            <a:picLocks noChangeAspect="1"/>
          </p:cNvPicPr>
          <p:nvPr/>
        </p:nvPicPr>
        <p:blipFill>
          <a:blip r:embed="rId2"/>
          <a:stretch>
            <a:fillRect/>
          </a:stretch>
        </p:blipFill>
        <p:spPr>
          <a:xfrm>
            <a:off x="2023794" y="5028460"/>
            <a:ext cx="5562600" cy="906799"/>
          </a:xfrm>
          <a:prstGeom prst="rect">
            <a:avLst/>
          </a:prstGeom>
        </p:spPr>
      </p:pic>
    </p:spTree>
    <p:extLst>
      <p:ext uri="{BB962C8B-B14F-4D97-AF65-F5344CB8AC3E}">
        <p14:creationId xmlns:p14="http://schemas.microsoft.com/office/powerpoint/2010/main" val="1923907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12</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Robotic Perception</a:t>
            </a:r>
          </a:p>
        </p:txBody>
      </p:sp>
      <p:sp>
        <p:nvSpPr>
          <p:cNvPr id="6" name="TextBox 5">
            <a:extLst>
              <a:ext uri="{FF2B5EF4-FFF2-40B4-BE49-F238E27FC236}">
                <a16:creationId xmlns:a16="http://schemas.microsoft.com/office/drawing/2014/main" id="{4512C5C1-0D5D-48F5-898D-5D87096542D4}"/>
              </a:ext>
            </a:extLst>
          </p:cNvPr>
          <p:cNvSpPr txBox="1"/>
          <p:nvPr/>
        </p:nvSpPr>
        <p:spPr>
          <a:xfrm>
            <a:off x="999589" y="1335141"/>
            <a:ext cx="7891400" cy="5355312"/>
          </a:xfrm>
          <a:prstGeom prst="rect">
            <a:avLst/>
          </a:prstGeom>
          <a:noFill/>
        </p:spPr>
        <p:txBody>
          <a:bodyPr wrap="square">
            <a:spAutoFit/>
          </a:bodyPr>
          <a:lstStyle/>
          <a:p>
            <a:pPr algn="l"/>
            <a:r>
              <a:rPr lang="en-MY" sz="1800" b="0" i="0" u="none" strike="noStrike" baseline="0" dirty="0">
                <a:solidFill>
                  <a:srgbClr val="9A009A"/>
                </a:solidFill>
                <a:latin typeface="CMSSBX10"/>
              </a:rPr>
              <a:t>Localization and mapping</a:t>
            </a:r>
            <a:endParaRPr lang="en-MY" dirty="0">
              <a:solidFill>
                <a:srgbClr val="9A009A"/>
              </a:solidFill>
              <a:latin typeface="NimbusRomNo9L-Regu"/>
            </a:endParaRPr>
          </a:p>
          <a:p>
            <a:pPr algn="l"/>
            <a:r>
              <a:rPr lang="en-US" sz="1800" b="0" i="0" u="none" strike="noStrike" baseline="0" dirty="0">
                <a:latin typeface="NimbusRomNo9L-Medi"/>
              </a:rPr>
              <a:t>Localization </a:t>
            </a:r>
            <a:r>
              <a:rPr lang="en-US" sz="1800" b="0" i="0" u="none" strike="noStrike" baseline="0" dirty="0">
                <a:latin typeface="NimbusRomNo9L-Regu"/>
              </a:rPr>
              <a:t>is the problem of finding out where things are—including the robot itself. Localization using particle filtering is called </a:t>
            </a:r>
            <a:r>
              <a:rPr lang="en-US" sz="1800" b="0" i="0" u="none" strike="noStrike" baseline="0" dirty="0">
                <a:latin typeface="NimbusRomNo9L-Medi"/>
              </a:rPr>
              <a:t>Monte Carlo localization</a:t>
            </a:r>
            <a:r>
              <a:rPr lang="en-US" sz="1800" b="0" i="0" u="none" strike="noStrike" baseline="0" dirty="0">
                <a:latin typeface="NimbusRomNo9L-Regu"/>
              </a:rPr>
              <a:t>, or MCL</a:t>
            </a:r>
            <a:endParaRPr lang="en-US" dirty="0">
              <a:latin typeface="NimbusRomNo9L-Regu"/>
            </a:endParaRPr>
          </a:p>
          <a:p>
            <a:pPr algn="l"/>
            <a:endParaRPr lang="en-US" dirty="0">
              <a:solidFill>
                <a:srgbClr val="9A009A"/>
              </a:solidFill>
              <a:latin typeface="NimbusRomNo9L-Regu"/>
            </a:endParaRPr>
          </a:p>
          <a:p>
            <a:pPr algn="l"/>
            <a:r>
              <a:rPr lang="en-US" sz="1800" b="0" i="0" u="none" strike="noStrike" baseline="0" dirty="0">
                <a:latin typeface="NimbusRomNo9L-Regu"/>
              </a:rPr>
              <a:t>MCL algorithm is an instance of the particle-filtering algorithm</a:t>
            </a:r>
            <a:endParaRPr lang="en-US" sz="1800" b="0" i="0" u="none" strike="noStrike" baseline="0" dirty="0">
              <a:solidFill>
                <a:srgbClr val="9A009A"/>
              </a:solidFill>
              <a:latin typeface="NimbusRomNo9L-Regu"/>
            </a:endParaRPr>
          </a:p>
          <a:p>
            <a:pPr algn="l"/>
            <a:endParaRPr lang="en-US" dirty="0">
              <a:solidFill>
                <a:srgbClr val="9A009A"/>
              </a:solidFill>
              <a:latin typeface="NimbusRomNo9L-Regu"/>
            </a:endParaRPr>
          </a:p>
          <a:p>
            <a:pPr algn="l"/>
            <a:r>
              <a:rPr lang="en-US" sz="1800" b="0" i="0" u="none" strike="noStrike" baseline="0" dirty="0">
                <a:latin typeface="Times New Roman" panose="02020603050405020304" pitchFamily="18" charset="0"/>
              </a:rPr>
              <a:t>The Kalman filter is the other major way to localize. A Kalman filter represents the posterior </a:t>
            </a:r>
            <a:r>
              <a:rPr lang="en-US" sz="1800" b="1" i="0" u="none" strike="noStrike" baseline="0" dirty="0">
                <a:latin typeface="Times New Roman" panose="02020603050405020304" pitchFamily="18" charset="0"/>
              </a:rPr>
              <a:t>P</a:t>
            </a:r>
            <a:r>
              <a:rPr lang="en-US" sz="1800" b="0" i="0" u="none" strike="noStrike" baseline="0" dirty="0">
                <a:latin typeface="Tahoma" panose="020B0604030504040204" pitchFamily="34" charset="0"/>
              </a:rPr>
              <a:t>(</a:t>
            </a:r>
            <a:r>
              <a:rPr lang="en-US" sz="1800" b="1" i="0" u="none" strike="noStrike" baseline="0" dirty="0" err="1">
                <a:latin typeface="Times New Roman" panose="02020603050405020304" pitchFamily="18" charset="0"/>
              </a:rPr>
              <a:t>X</a:t>
            </a:r>
            <a:r>
              <a:rPr lang="en-US" sz="1800" b="0" i="1" u="none" strike="noStrike" baseline="-25000" dirty="0" err="1">
                <a:latin typeface="Times New Roman" panose="02020603050405020304" pitchFamily="18" charset="0"/>
              </a:rPr>
              <a:t>t</a:t>
            </a:r>
            <a:r>
              <a:rPr lang="en-US" sz="1800" b="0" i="1" u="none" strike="noStrike" baseline="0" dirty="0">
                <a:latin typeface="Times New Roman" panose="02020603050405020304" pitchFamily="18" charset="0"/>
              </a:rPr>
              <a:t> | </a:t>
            </a:r>
            <a:r>
              <a:rPr lang="en-US" sz="1800" b="1" i="0" u="none" strike="noStrike" baseline="0" dirty="0">
                <a:latin typeface="Times New Roman" panose="02020603050405020304" pitchFamily="18" charset="0"/>
              </a:rPr>
              <a:t>z</a:t>
            </a:r>
            <a:r>
              <a:rPr lang="en-US" sz="1800" b="0" i="0" u="none" strike="noStrike" baseline="-25000" dirty="0">
                <a:latin typeface="Times New Roman" panose="02020603050405020304" pitchFamily="18" charset="0"/>
              </a:rPr>
              <a:t>1:</a:t>
            </a:r>
            <a:r>
              <a:rPr lang="en-US" sz="1800" b="0" i="1" u="none" strike="noStrike" baseline="-25000" dirty="0">
                <a:latin typeface="Times New Roman" panose="02020603050405020304" pitchFamily="18" charset="0"/>
              </a:rPr>
              <a:t>t</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a</a:t>
            </a:r>
            <a:r>
              <a:rPr lang="en-US" sz="1800" b="0" i="0" u="none" strike="noStrike" baseline="-25000" dirty="0">
                <a:latin typeface="Times New Roman" panose="02020603050405020304" pitchFamily="18" charset="0"/>
              </a:rPr>
              <a:t>1:</a:t>
            </a:r>
            <a:r>
              <a:rPr lang="en-US" sz="1800" b="0" i="1" u="none" strike="noStrike" baseline="-25000" dirty="0">
                <a:latin typeface="Times New Roman" panose="02020603050405020304" pitchFamily="18" charset="0"/>
              </a:rPr>
              <a:t>t−</a:t>
            </a:r>
            <a:r>
              <a:rPr lang="en-US" sz="1800" b="0" i="0" u="none" strike="noStrike" baseline="-25000" dirty="0">
                <a:latin typeface="Times New Roman" panose="02020603050405020304" pitchFamily="18" charset="0"/>
              </a:rPr>
              <a:t>1</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by a Gaussian.</a:t>
            </a:r>
            <a:r>
              <a:rPr lang="en-US" sz="1800" b="0" i="0" u="none" strike="noStrike" baseline="0" dirty="0">
                <a:latin typeface="NimbusRomNo9L-Regu"/>
              </a:rPr>
              <a:t> A Kalman filter that linearizes via Taylor expansion is called an </a:t>
            </a:r>
            <a:r>
              <a:rPr lang="en-US" sz="1800" b="0" i="0" u="none" strike="noStrike" baseline="0" dirty="0">
                <a:latin typeface="NimbusRomNo9L-Medi"/>
              </a:rPr>
              <a:t>extended Kalman filter </a:t>
            </a:r>
            <a:r>
              <a:rPr lang="en-US" sz="1800" b="0" i="0" u="none" strike="noStrike" baseline="0" dirty="0">
                <a:latin typeface="NimbusRomNo9L-Regu"/>
              </a:rPr>
              <a:t>(or EKF).</a:t>
            </a:r>
            <a:endParaRPr lang="en-US" sz="1800" b="0" i="0" u="none" strike="noStrike" baseline="0" dirty="0">
              <a:latin typeface="Times New Roman" panose="02020603050405020304" pitchFamily="18" charset="0"/>
            </a:endParaRPr>
          </a:p>
          <a:p>
            <a:pPr algn="l"/>
            <a:endParaRPr lang="en-US" dirty="0">
              <a:solidFill>
                <a:srgbClr val="9A009A"/>
              </a:solidFill>
              <a:latin typeface="NimbusRomNo9L-Regu"/>
            </a:endParaRPr>
          </a:p>
          <a:p>
            <a:pPr algn="l"/>
            <a:r>
              <a:rPr lang="en-US" sz="1800" b="0" i="0" u="none" strike="noStrike" baseline="0" dirty="0">
                <a:latin typeface="NimbusRomNo9L-Regu"/>
              </a:rPr>
              <a:t>The problem of needing to know the identity of landmarks is an instance of the </a:t>
            </a:r>
            <a:r>
              <a:rPr lang="en-US" sz="1800" b="0" i="0" u="none" strike="noStrike" baseline="0" dirty="0">
                <a:latin typeface="NimbusRomNo9L-Medi"/>
              </a:rPr>
              <a:t>data association </a:t>
            </a:r>
            <a:r>
              <a:rPr lang="en-US" sz="1800" b="0" i="0" u="none" strike="noStrike" baseline="0" dirty="0">
                <a:latin typeface="NimbusRomNo9L-Regu"/>
              </a:rPr>
              <a:t>problem</a:t>
            </a:r>
          </a:p>
          <a:p>
            <a:pPr algn="l"/>
            <a:endParaRPr lang="en-US" dirty="0">
              <a:solidFill>
                <a:srgbClr val="9A009A"/>
              </a:solidFill>
              <a:latin typeface="NimbusRomNo9L-Regu"/>
            </a:endParaRPr>
          </a:p>
          <a:p>
            <a:pPr algn="l"/>
            <a:r>
              <a:rPr lang="en-US" sz="1800" b="0" i="0" u="none" strike="noStrike" baseline="0" dirty="0">
                <a:latin typeface="NimbusRomNo9L-Regu"/>
              </a:rPr>
              <a:t>In some situations, no map of the environment is available, this problem has been studied extensively under the name </a:t>
            </a:r>
            <a:r>
              <a:rPr lang="en-US" sz="1800" b="0" i="0" u="none" strike="noStrike" baseline="0" dirty="0">
                <a:latin typeface="NimbusRomNo9L-Medi"/>
              </a:rPr>
              <a:t>simultaneous localization and mapping</a:t>
            </a:r>
            <a:r>
              <a:rPr lang="en-US" sz="1800" b="0" i="0" u="none" strike="noStrike" baseline="0" dirty="0">
                <a:latin typeface="NimbusRomNo9L-Regu"/>
              </a:rPr>
              <a:t>, abbreviated as </a:t>
            </a:r>
            <a:r>
              <a:rPr lang="en-US" sz="1800" b="0" i="0" u="none" strike="noStrike" baseline="0" dirty="0">
                <a:latin typeface="NimbusRomNo9L-Medi"/>
              </a:rPr>
              <a:t>SLAM</a:t>
            </a:r>
            <a:r>
              <a:rPr lang="en-US" sz="1800" b="0" i="0" u="none" strike="noStrike" baseline="0" dirty="0">
                <a:latin typeface="NimbusRomNo9L-Regu"/>
              </a:rPr>
              <a:t>.</a:t>
            </a:r>
          </a:p>
          <a:p>
            <a:pPr algn="l"/>
            <a:endParaRPr lang="en-US" dirty="0">
              <a:solidFill>
                <a:srgbClr val="9A009A"/>
              </a:solidFill>
              <a:latin typeface="NimbusRomNo9L-Regu"/>
            </a:endParaRPr>
          </a:p>
          <a:p>
            <a:pPr algn="l"/>
            <a:r>
              <a:rPr lang="en-US" sz="1800" b="0" i="0" u="none" strike="noStrike" baseline="0" dirty="0">
                <a:latin typeface="NimbusRomNo9L-Regu"/>
              </a:rPr>
              <a:t>SLAM problems are solved using many different probabilistic techniques, including the </a:t>
            </a:r>
            <a:r>
              <a:rPr lang="en-MY" sz="1800" b="0" i="0" u="none" strike="noStrike" baseline="0" dirty="0">
                <a:latin typeface="NimbusRomNo9L-Regu"/>
              </a:rPr>
              <a:t>extended Kalman filter</a:t>
            </a:r>
            <a:endParaRPr lang="en-US" dirty="0">
              <a:solidFill>
                <a:srgbClr val="9A009A"/>
              </a:solidFill>
              <a:latin typeface="NimbusRomNo9L-Regu"/>
            </a:endParaRPr>
          </a:p>
        </p:txBody>
      </p:sp>
    </p:spTree>
    <p:extLst>
      <p:ext uri="{BB962C8B-B14F-4D97-AF65-F5344CB8AC3E}">
        <p14:creationId xmlns:p14="http://schemas.microsoft.com/office/powerpoint/2010/main" val="176893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13</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Robotic Perception</a:t>
            </a:r>
          </a:p>
        </p:txBody>
      </p:sp>
      <p:pic>
        <p:nvPicPr>
          <p:cNvPr id="4" name="Picture 3">
            <a:extLst>
              <a:ext uri="{FF2B5EF4-FFF2-40B4-BE49-F238E27FC236}">
                <a16:creationId xmlns:a16="http://schemas.microsoft.com/office/drawing/2014/main" id="{353CFA7A-7B82-461E-9AC1-5FEBD4AF68F6}"/>
              </a:ext>
            </a:extLst>
          </p:cNvPr>
          <p:cNvPicPr>
            <a:picLocks noChangeAspect="1"/>
          </p:cNvPicPr>
          <p:nvPr/>
        </p:nvPicPr>
        <p:blipFill>
          <a:blip r:embed="rId2"/>
          <a:stretch>
            <a:fillRect/>
          </a:stretch>
        </p:blipFill>
        <p:spPr>
          <a:xfrm>
            <a:off x="1302030" y="1600200"/>
            <a:ext cx="7454340" cy="2902010"/>
          </a:xfrm>
          <a:prstGeom prst="rect">
            <a:avLst/>
          </a:prstGeom>
        </p:spPr>
      </p:pic>
      <p:sp>
        <p:nvSpPr>
          <p:cNvPr id="8" name="TextBox 7">
            <a:extLst>
              <a:ext uri="{FF2B5EF4-FFF2-40B4-BE49-F238E27FC236}">
                <a16:creationId xmlns:a16="http://schemas.microsoft.com/office/drawing/2014/main" id="{82869FAD-0BAF-493A-B021-236690814E95}"/>
              </a:ext>
            </a:extLst>
          </p:cNvPr>
          <p:cNvSpPr txBox="1"/>
          <p:nvPr/>
        </p:nvSpPr>
        <p:spPr>
          <a:xfrm>
            <a:off x="875727" y="4724400"/>
            <a:ext cx="8306946" cy="1815882"/>
          </a:xfrm>
          <a:prstGeom prst="rect">
            <a:avLst/>
          </a:prstGeom>
          <a:noFill/>
        </p:spPr>
        <p:txBody>
          <a:bodyPr wrap="square">
            <a:spAutoFit/>
          </a:bodyPr>
          <a:lstStyle/>
          <a:p>
            <a:pPr marL="342900" indent="-342900" algn="just">
              <a:buAutoNum type="alphaLcParenBoth"/>
            </a:pPr>
            <a:r>
              <a:rPr lang="en-US" sz="1600" b="0" i="0" u="none" strike="noStrike" baseline="0" dirty="0">
                <a:latin typeface="Times New Roman" panose="02020603050405020304" pitchFamily="18" charset="0"/>
              </a:rPr>
              <a:t>A simplified kinematic model of a mobile robot. The robot is shown as a circle with an interior radius line marking the forward direction. The state </a:t>
            </a:r>
            <a:r>
              <a:rPr lang="en-US" sz="1600" b="1" i="0" u="none" strike="noStrike" baseline="0" dirty="0" err="1">
                <a:latin typeface="Palatino Linotype" panose="02040502050505030304" pitchFamily="18" charset="0"/>
              </a:rPr>
              <a:t>x</a:t>
            </a:r>
            <a:r>
              <a:rPr lang="en-US" sz="1600" b="0" i="1" u="none" strike="noStrike" baseline="-25000" dirty="0" err="1">
                <a:latin typeface="Times New Roman" panose="02020603050405020304" pitchFamily="18" charset="0"/>
              </a:rPr>
              <a:t>t</a:t>
            </a:r>
            <a:r>
              <a:rPr lang="en-US" sz="1600" b="0" i="1" u="none" strike="noStrike" baseline="0" dirty="0">
                <a:latin typeface="Times New Roman" panose="02020603050405020304" pitchFamily="18" charset="0"/>
              </a:rPr>
              <a:t> </a:t>
            </a:r>
            <a:r>
              <a:rPr lang="en-US" sz="1600" b="0" i="0" u="none" strike="noStrike" baseline="0" dirty="0">
                <a:latin typeface="Times New Roman" panose="02020603050405020304" pitchFamily="18" charset="0"/>
              </a:rPr>
              <a:t>consists of the </a:t>
            </a:r>
            <a:r>
              <a:rPr lang="en-US" sz="1600" b="0" i="0" u="none" strike="noStrike" baseline="0" dirty="0">
                <a:latin typeface="Tahoma" panose="020B0604030504040204" pitchFamily="34" charset="0"/>
              </a:rPr>
              <a:t>(</a:t>
            </a:r>
            <a:r>
              <a:rPr lang="en-US" sz="1600" b="0" i="1" u="none" strike="noStrike" baseline="0" dirty="0" err="1">
                <a:latin typeface="Times New Roman" panose="02020603050405020304" pitchFamily="18" charset="0"/>
              </a:rPr>
              <a:t>x</a:t>
            </a:r>
            <a:r>
              <a:rPr lang="en-US" sz="1600" b="0" i="1" u="none" strike="noStrike" baseline="-25000" dirty="0" err="1">
                <a:latin typeface="Times New Roman" panose="02020603050405020304" pitchFamily="18" charset="0"/>
              </a:rPr>
              <a:t>t</a:t>
            </a:r>
            <a:r>
              <a:rPr lang="en-US" sz="1600" b="0" i="1" u="none" strike="noStrike" baseline="0" dirty="0">
                <a:latin typeface="Arial" panose="020B0604020202020204" pitchFamily="34" charset="0"/>
              </a:rPr>
              <a:t>, </a:t>
            </a:r>
            <a:r>
              <a:rPr lang="en-US" sz="1600" b="0" i="1" u="none" strike="noStrike" baseline="0" dirty="0" err="1">
                <a:latin typeface="Times New Roman" panose="02020603050405020304" pitchFamily="18" charset="0"/>
              </a:rPr>
              <a:t>y</a:t>
            </a:r>
            <a:r>
              <a:rPr lang="en-US" sz="1600" b="0" i="1" u="none" strike="noStrike" baseline="-25000" dirty="0" err="1">
                <a:latin typeface="Times New Roman" panose="02020603050405020304" pitchFamily="18" charset="0"/>
              </a:rPr>
              <a:t>t</a:t>
            </a:r>
            <a:r>
              <a:rPr lang="en-US" sz="1600" b="0" i="0" u="none" strike="noStrike" baseline="0" dirty="0">
                <a:latin typeface="Tahoma" panose="020B0604030504040204" pitchFamily="34" charset="0"/>
              </a:rPr>
              <a:t>) </a:t>
            </a:r>
            <a:r>
              <a:rPr lang="en-US" sz="1600" b="0" i="0" u="none" strike="noStrike" baseline="0" dirty="0">
                <a:latin typeface="Times New Roman" panose="02020603050405020304" pitchFamily="18" charset="0"/>
              </a:rPr>
              <a:t>position (shown implicitly) and the orientation </a:t>
            </a:r>
            <a:r>
              <a:rPr lang="en-US" sz="1600" b="0" i="1" u="none" strike="noStrike" baseline="0" dirty="0" err="1">
                <a:latin typeface="Arial" panose="020B0604020202020204" pitchFamily="34" charset="0"/>
              </a:rPr>
              <a:t>θ</a:t>
            </a:r>
            <a:r>
              <a:rPr lang="en-US" sz="1600" b="0" i="1" u="none" strike="noStrike" baseline="-25000" dirty="0" err="1">
                <a:latin typeface="Times New Roman" panose="02020603050405020304" pitchFamily="18" charset="0"/>
              </a:rPr>
              <a:t>t</a:t>
            </a:r>
            <a:r>
              <a:rPr lang="en-US" sz="1600" b="0" i="0" u="none" strike="noStrike" baseline="0" dirty="0">
                <a:latin typeface="Times New Roman" panose="02020603050405020304" pitchFamily="18" charset="0"/>
              </a:rPr>
              <a:t>. The new state </a:t>
            </a:r>
            <a:r>
              <a:rPr lang="en-US" sz="1600" b="1" i="0" u="none" strike="noStrike" baseline="0" dirty="0">
                <a:latin typeface="Palatino Linotype" panose="02040502050505030304" pitchFamily="18" charset="0"/>
              </a:rPr>
              <a:t>x</a:t>
            </a:r>
            <a:r>
              <a:rPr lang="en-US" sz="1600" b="0" i="1" u="none" strike="noStrike" baseline="-25000" dirty="0">
                <a:latin typeface="Times New Roman" panose="02020603050405020304" pitchFamily="18" charset="0"/>
              </a:rPr>
              <a:t>t</a:t>
            </a:r>
            <a:r>
              <a:rPr lang="en-US" sz="1600" b="0" i="0" u="none" strike="noStrike" baseline="-25000" dirty="0">
                <a:latin typeface="Tahoma" panose="020B0604030504040204" pitchFamily="34" charset="0"/>
              </a:rPr>
              <a:t>+</a:t>
            </a:r>
            <a:r>
              <a:rPr lang="en-US" sz="1600" b="0" i="0" u="none" strike="noStrike" baseline="-25000" dirty="0">
                <a:latin typeface="Times New Roman" panose="02020603050405020304" pitchFamily="18" charset="0"/>
              </a:rPr>
              <a:t>1</a:t>
            </a:r>
            <a:r>
              <a:rPr lang="en-US" sz="1600" b="0" i="0" u="none" strike="noStrike" baseline="0" dirty="0">
                <a:latin typeface="Times New Roman" panose="02020603050405020304" pitchFamily="18" charset="0"/>
              </a:rPr>
              <a:t> is obtained by an update in position of </a:t>
            </a:r>
            <a:r>
              <a:rPr lang="en-US" sz="1600" b="0" i="1" u="none" strike="noStrike" baseline="0" dirty="0" err="1">
                <a:latin typeface="Times New Roman" panose="02020603050405020304" pitchFamily="18" charset="0"/>
              </a:rPr>
              <a:t>v</a:t>
            </a:r>
            <a:r>
              <a:rPr lang="en-US" sz="1600" b="0" i="1" u="none" strike="noStrike" baseline="-25000" dirty="0" err="1">
                <a:latin typeface="Times New Roman" panose="02020603050405020304" pitchFamily="18" charset="0"/>
              </a:rPr>
              <a:t>t</a:t>
            </a:r>
            <a:r>
              <a:rPr lang="en-US" sz="1600" b="0" i="0" u="none" strike="noStrike" baseline="0" dirty="0" err="1">
                <a:latin typeface="Calibri" panose="020F0502020204030204" pitchFamily="34" charset="0"/>
              </a:rPr>
              <a:t>∆</a:t>
            </a:r>
            <a:r>
              <a:rPr lang="en-US" sz="1600" b="0" i="1" u="none" strike="noStrike" baseline="-25000" dirty="0" err="1">
                <a:latin typeface="Times New Roman" panose="02020603050405020304" pitchFamily="18" charset="0"/>
              </a:rPr>
              <a:t>t</a:t>
            </a:r>
            <a:r>
              <a:rPr lang="en-US" sz="1600" b="0" i="1" u="none" strike="noStrike" baseline="0" dirty="0">
                <a:latin typeface="Times New Roman" panose="02020603050405020304" pitchFamily="18" charset="0"/>
              </a:rPr>
              <a:t> </a:t>
            </a:r>
            <a:r>
              <a:rPr lang="en-US" sz="1600" b="0" i="0" u="none" strike="noStrike" baseline="0" dirty="0">
                <a:latin typeface="Times New Roman" panose="02020603050405020304" pitchFamily="18" charset="0"/>
              </a:rPr>
              <a:t>and in orientation of </a:t>
            </a:r>
            <a:r>
              <a:rPr lang="en-US" sz="1600" b="0" i="1" u="none" strike="noStrike" baseline="0" dirty="0" err="1">
                <a:latin typeface="Arial" panose="020B0604020202020204" pitchFamily="34" charset="0"/>
              </a:rPr>
              <a:t>ω</a:t>
            </a:r>
            <a:r>
              <a:rPr lang="en-US" sz="1600" b="0" i="1" u="none" strike="noStrike" baseline="-25000" dirty="0" err="1">
                <a:latin typeface="Times New Roman" panose="02020603050405020304" pitchFamily="18" charset="0"/>
              </a:rPr>
              <a:t>t</a:t>
            </a:r>
            <a:r>
              <a:rPr lang="en-US" sz="1600" b="0" i="0" u="none" strike="noStrike" baseline="0" dirty="0" err="1">
                <a:latin typeface="Calibri" panose="020F0502020204030204" pitchFamily="34" charset="0"/>
              </a:rPr>
              <a:t>∆</a:t>
            </a:r>
            <a:r>
              <a:rPr lang="en-US" sz="1600" b="0" i="1" u="none" strike="noStrike" baseline="-25000" dirty="0" err="1">
                <a:latin typeface="Times New Roman" panose="02020603050405020304" pitchFamily="18" charset="0"/>
              </a:rPr>
              <a:t>t</a:t>
            </a:r>
            <a:r>
              <a:rPr lang="en-US" sz="1600" b="0" i="0" u="none" strike="noStrike" baseline="0" dirty="0">
                <a:latin typeface="Times New Roman" panose="02020603050405020304" pitchFamily="18" charset="0"/>
              </a:rPr>
              <a:t>. Also shown is a landmark at </a:t>
            </a:r>
            <a:r>
              <a:rPr lang="en-US" sz="1600" b="0" i="0" u="none" strike="noStrike" baseline="0" dirty="0">
                <a:latin typeface="Tahoma" panose="020B0604030504040204" pitchFamily="34" charset="0"/>
              </a:rPr>
              <a:t>(</a:t>
            </a:r>
            <a:r>
              <a:rPr lang="en-US" sz="1600" b="0" i="1" u="none" strike="noStrike" baseline="0" dirty="0">
                <a:latin typeface="Times New Roman" panose="02020603050405020304" pitchFamily="18" charset="0"/>
              </a:rPr>
              <a:t>x</a:t>
            </a:r>
            <a:r>
              <a:rPr lang="en-US" sz="1600" b="0" i="1" u="none" strike="noStrike" baseline="-25000" dirty="0">
                <a:latin typeface="Times New Roman" panose="02020603050405020304" pitchFamily="18" charset="0"/>
              </a:rPr>
              <a:t>i</a:t>
            </a:r>
            <a:r>
              <a:rPr lang="en-US" sz="1600" b="0" i="1" u="none" strike="noStrike" baseline="0" dirty="0">
                <a:latin typeface="Arial" panose="020B0604020202020204" pitchFamily="34" charset="0"/>
              </a:rPr>
              <a:t>, </a:t>
            </a:r>
            <a:r>
              <a:rPr lang="en-US" sz="1600" b="0" i="1" u="none" strike="noStrike" baseline="0" dirty="0" err="1">
                <a:latin typeface="Times New Roman" panose="02020603050405020304" pitchFamily="18" charset="0"/>
              </a:rPr>
              <a:t>y</a:t>
            </a:r>
            <a:r>
              <a:rPr lang="en-US" sz="1600" b="0" i="1" u="none" strike="noStrike" baseline="-25000" dirty="0" err="1">
                <a:latin typeface="Times New Roman" panose="02020603050405020304" pitchFamily="18" charset="0"/>
              </a:rPr>
              <a:t>i</a:t>
            </a:r>
            <a:r>
              <a:rPr lang="en-US" sz="1600" b="0" i="0" u="none" strike="noStrike" baseline="0" dirty="0">
                <a:latin typeface="Tahoma" panose="020B0604030504040204" pitchFamily="34" charset="0"/>
              </a:rPr>
              <a:t>) </a:t>
            </a:r>
            <a:r>
              <a:rPr lang="en-US" sz="1600" b="0" i="0" u="none" strike="noStrike" baseline="0" dirty="0">
                <a:latin typeface="Times New Roman" panose="02020603050405020304" pitchFamily="18" charset="0"/>
              </a:rPr>
              <a:t>observed at time </a:t>
            </a:r>
            <a:r>
              <a:rPr lang="en-US" sz="1600" b="0" i="1" u="none" strike="noStrike" baseline="0" dirty="0">
                <a:latin typeface="Times New Roman" panose="02020603050405020304" pitchFamily="18" charset="0"/>
              </a:rPr>
              <a:t>t</a:t>
            </a:r>
            <a:r>
              <a:rPr lang="en-US" sz="1600" b="0" i="0" u="none" strike="noStrike" baseline="0" dirty="0">
                <a:latin typeface="Times New Roman" panose="02020603050405020304" pitchFamily="18" charset="0"/>
              </a:rPr>
              <a:t>. </a:t>
            </a:r>
          </a:p>
          <a:p>
            <a:pPr marL="342900" indent="-342900" algn="just">
              <a:buAutoNum type="alphaLcParenBoth"/>
            </a:pPr>
            <a:r>
              <a:rPr lang="en-US" sz="1600" b="0" i="0" u="none" strike="noStrike" baseline="0" dirty="0">
                <a:latin typeface="Times New Roman" panose="02020603050405020304" pitchFamily="18" charset="0"/>
              </a:rPr>
              <a:t>The range-scan sensor model. Two possible robot poses are shown for a given range scan </a:t>
            </a:r>
            <a:r>
              <a:rPr lang="en-US" sz="1600" b="0" i="0" u="none" strike="noStrike" baseline="0" dirty="0">
                <a:latin typeface="Tahoma" panose="020B0604030504040204" pitchFamily="34" charset="0"/>
              </a:rPr>
              <a:t>(</a:t>
            </a:r>
            <a:r>
              <a:rPr lang="en-US" sz="1600" b="0" i="1" u="none" strike="noStrike" baseline="0" dirty="0">
                <a:latin typeface="Times New Roman" panose="02020603050405020304" pitchFamily="18" charset="0"/>
              </a:rPr>
              <a:t>z</a:t>
            </a:r>
            <a:r>
              <a:rPr lang="en-US" sz="1600" b="0" i="0" u="none" strike="noStrike" baseline="-25000" dirty="0">
                <a:latin typeface="Times New Roman" panose="02020603050405020304" pitchFamily="18" charset="0"/>
              </a:rPr>
              <a:t>1</a:t>
            </a:r>
            <a:r>
              <a:rPr lang="en-US" sz="1600" b="0" i="1" u="none" strike="noStrike" baseline="0" dirty="0">
                <a:latin typeface="Arial" panose="020B0604020202020204" pitchFamily="34" charset="0"/>
              </a:rPr>
              <a:t>, </a:t>
            </a:r>
            <a:r>
              <a:rPr lang="en-US" sz="1600" b="0" i="1" u="none" strike="noStrike" baseline="0" dirty="0">
                <a:latin typeface="Times New Roman" panose="02020603050405020304" pitchFamily="18" charset="0"/>
              </a:rPr>
              <a:t>z</a:t>
            </a:r>
            <a:r>
              <a:rPr lang="en-US" sz="1600" b="0" i="0" u="none" strike="noStrike" baseline="-25000" dirty="0">
                <a:latin typeface="Times New Roman" panose="02020603050405020304" pitchFamily="18" charset="0"/>
              </a:rPr>
              <a:t>2</a:t>
            </a:r>
            <a:r>
              <a:rPr lang="en-US" sz="1600" b="0" i="1" u="none" strike="noStrike" baseline="0" dirty="0">
                <a:latin typeface="Arial" panose="020B0604020202020204" pitchFamily="34" charset="0"/>
              </a:rPr>
              <a:t>, </a:t>
            </a:r>
            <a:r>
              <a:rPr lang="en-US" sz="1600" b="0" i="1" u="none" strike="noStrike" baseline="0" dirty="0">
                <a:latin typeface="Times New Roman" panose="02020603050405020304" pitchFamily="18" charset="0"/>
              </a:rPr>
              <a:t>z</a:t>
            </a:r>
            <a:r>
              <a:rPr lang="en-US" sz="1600" b="0" i="0" u="none" strike="noStrike" baseline="-25000" dirty="0">
                <a:latin typeface="Times New Roman" panose="02020603050405020304" pitchFamily="18" charset="0"/>
              </a:rPr>
              <a:t>3</a:t>
            </a:r>
            <a:r>
              <a:rPr lang="en-US" sz="1600" b="0" i="1" u="none" strike="noStrike" baseline="0" dirty="0">
                <a:latin typeface="Arial" panose="020B0604020202020204" pitchFamily="34" charset="0"/>
              </a:rPr>
              <a:t>, </a:t>
            </a:r>
            <a:r>
              <a:rPr lang="en-US" sz="1600" b="0" i="1" u="none" strike="noStrike" baseline="0" dirty="0">
                <a:latin typeface="Times New Roman" panose="02020603050405020304" pitchFamily="18" charset="0"/>
              </a:rPr>
              <a:t>z</a:t>
            </a:r>
            <a:r>
              <a:rPr lang="en-US" sz="1600" b="0" i="0" u="none" strike="noStrike" baseline="-25000" dirty="0">
                <a:latin typeface="Times New Roman" panose="02020603050405020304" pitchFamily="18" charset="0"/>
              </a:rPr>
              <a:t>4</a:t>
            </a:r>
            <a:r>
              <a:rPr lang="en-US" sz="1600" b="0" i="0" u="none" strike="noStrike" baseline="0" dirty="0">
                <a:latin typeface="Tahoma" panose="020B0604030504040204" pitchFamily="34" charset="0"/>
              </a:rPr>
              <a:t>)</a:t>
            </a:r>
            <a:r>
              <a:rPr lang="en-US" sz="1600" b="0" i="0" u="none" strike="noStrike" baseline="0" dirty="0">
                <a:latin typeface="Times New Roman" panose="02020603050405020304" pitchFamily="18" charset="0"/>
              </a:rPr>
              <a:t>. It is much more likely that the pose on the left generated the range scan than the pose on the right.</a:t>
            </a:r>
          </a:p>
        </p:txBody>
      </p:sp>
    </p:spTree>
    <p:extLst>
      <p:ext uri="{BB962C8B-B14F-4D97-AF65-F5344CB8AC3E}">
        <p14:creationId xmlns:p14="http://schemas.microsoft.com/office/powerpoint/2010/main" val="3397866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14</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Robotic Perception</a:t>
            </a:r>
          </a:p>
        </p:txBody>
      </p:sp>
      <p:pic>
        <p:nvPicPr>
          <p:cNvPr id="4" name="Picture 3">
            <a:extLst>
              <a:ext uri="{FF2B5EF4-FFF2-40B4-BE49-F238E27FC236}">
                <a16:creationId xmlns:a16="http://schemas.microsoft.com/office/drawing/2014/main" id="{B4D7DE46-8094-4227-8525-70A3EB853C34}"/>
              </a:ext>
            </a:extLst>
          </p:cNvPr>
          <p:cNvPicPr>
            <a:picLocks noChangeAspect="1"/>
          </p:cNvPicPr>
          <p:nvPr/>
        </p:nvPicPr>
        <p:blipFill>
          <a:blip r:embed="rId2"/>
          <a:stretch>
            <a:fillRect/>
          </a:stretch>
        </p:blipFill>
        <p:spPr>
          <a:xfrm>
            <a:off x="1752600" y="1464469"/>
            <a:ext cx="6044515" cy="4843462"/>
          </a:xfrm>
          <a:prstGeom prst="rect">
            <a:avLst/>
          </a:prstGeom>
        </p:spPr>
      </p:pic>
      <p:sp>
        <p:nvSpPr>
          <p:cNvPr id="8" name="TextBox 7">
            <a:extLst>
              <a:ext uri="{FF2B5EF4-FFF2-40B4-BE49-F238E27FC236}">
                <a16:creationId xmlns:a16="http://schemas.microsoft.com/office/drawing/2014/main" id="{494FEA09-63CB-4904-A629-882E7C41B849}"/>
              </a:ext>
            </a:extLst>
          </p:cNvPr>
          <p:cNvSpPr txBox="1"/>
          <p:nvPr/>
        </p:nvSpPr>
        <p:spPr>
          <a:xfrm>
            <a:off x="1527045" y="6528026"/>
            <a:ext cx="6705600" cy="646331"/>
          </a:xfrm>
          <a:prstGeom prst="rect">
            <a:avLst/>
          </a:prstGeom>
          <a:noFill/>
        </p:spPr>
        <p:txBody>
          <a:bodyPr wrap="square">
            <a:spAutoFit/>
          </a:bodyPr>
          <a:lstStyle/>
          <a:p>
            <a:pPr algn="l"/>
            <a:r>
              <a:rPr lang="en-US" sz="1800" b="0" i="0" u="none" strike="noStrike" baseline="0" dirty="0">
                <a:latin typeface="NimbusRomNo9L-Regu"/>
              </a:rPr>
              <a:t>A Monte Carlo localization algorithm using a range-scan sensor model with </a:t>
            </a:r>
            <a:r>
              <a:rPr lang="en-MY" sz="1800" b="0" i="0" u="none" strike="noStrike" baseline="0" dirty="0">
                <a:latin typeface="NimbusRomNo9L-Regu"/>
              </a:rPr>
              <a:t>independent noise.</a:t>
            </a:r>
            <a:endParaRPr lang="en-MY" dirty="0"/>
          </a:p>
        </p:txBody>
      </p:sp>
    </p:spTree>
    <p:extLst>
      <p:ext uri="{BB962C8B-B14F-4D97-AF65-F5344CB8AC3E}">
        <p14:creationId xmlns:p14="http://schemas.microsoft.com/office/powerpoint/2010/main" val="4097328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15</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Robotic Perception</a:t>
            </a:r>
          </a:p>
        </p:txBody>
      </p:sp>
      <p:sp>
        <p:nvSpPr>
          <p:cNvPr id="6" name="TextBox 5">
            <a:extLst>
              <a:ext uri="{FF2B5EF4-FFF2-40B4-BE49-F238E27FC236}">
                <a16:creationId xmlns:a16="http://schemas.microsoft.com/office/drawing/2014/main" id="{4512C5C1-0D5D-48F5-898D-5D87096542D4}"/>
              </a:ext>
            </a:extLst>
          </p:cNvPr>
          <p:cNvSpPr txBox="1"/>
          <p:nvPr/>
        </p:nvSpPr>
        <p:spPr>
          <a:xfrm>
            <a:off x="999589" y="1335141"/>
            <a:ext cx="7891400" cy="4524315"/>
          </a:xfrm>
          <a:prstGeom prst="rect">
            <a:avLst/>
          </a:prstGeom>
          <a:noFill/>
        </p:spPr>
        <p:txBody>
          <a:bodyPr wrap="square">
            <a:spAutoFit/>
          </a:bodyPr>
          <a:lstStyle/>
          <a:p>
            <a:pPr algn="l"/>
            <a:r>
              <a:rPr lang="en-MY" sz="1800" b="0" i="0" u="none" strike="noStrike" baseline="0" dirty="0">
                <a:solidFill>
                  <a:srgbClr val="9A009A"/>
                </a:solidFill>
                <a:latin typeface="CMSSBX10"/>
              </a:rPr>
              <a:t>Other types of perception</a:t>
            </a:r>
          </a:p>
          <a:p>
            <a:pPr algn="l"/>
            <a:endParaRPr lang="en-MY" sz="1800" b="0" i="0" u="none" strike="noStrike" baseline="0" dirty="0">
              <a:solidFill>
                <a:srgbClr val="9A009A"/>
              </a:solidFill>
              <a:latin typeface="CMSSBX10"/>
            </a:endParaRPr>
          </a:p>
          <a:p>
            <a:pPr algn="l"/>
            <a:r>
              <a:rPr lang="en-MY" sz="1800" b="0" i="0" u="none" strike="noStrike" baseline="0" dirty="0">
                <a:latin typeface="NimbusRomNo9L-Regu"/>
              </a:rPr>
              <a:t>Robots also perceive temperature, </a:t>
            </a:r>
            <a:r>
              <a:rPr lang="en-US" sz="1800" b="0" i="0" u="none" strike="noStrike" baseline="0" dirty="0">
                <a:latin typeface="NimbusRomNo9L-Regu"/>
              </a:rPr>
              <a:t>odors, sound, and so on</a:t>
            </a:r>
          </a:p>
          <a:p>
            <a:pPr algn="l"/>
            <a:endParaRPr lang="en-US" dirty="0">
              <a:solidFill>
                <a:srgbClr val="9A009A"/>
              </a:solidFill>
              <a:latin typeface="NimbusRomNo9L-Regu"/>
            </a:endParaRPr>
          </a:p>
          <a:p>
            <a:pPr algn="l"/>
            <a:r>
              <a:rPr lang="en-US" sz="1800" b="0" i="0" u="none" strike="noStrike" baseline="0" dirty="0">
                <a:latin typeface="NimbusRomNo9L-Regu"/>
              </a:rPr>
              <a:t>Can be estimated using variants of </a:t>
            </a:r>
            <a:r>
              <a:rPr lang="en-MY" sz="1800" b="0" i="0" u="none" strike="noStrike" baseline="0" dirty="0">
                <a:latin typeface="NimbusRomNo9L-Regu"/>
              </a:rPr>
              <a:t>dynamic Bayes networks</a:t>
            </a:r>
          </a:p>
          <a:p>
            <a:pPr algn="l"/>
            <a:endParaRPr lang="en-MY" dirty="0">
              <a:solidFill>
                <a:srgbClr val="9A009A"/>
              </a:solidFill>
              <a:latin typeface="NimbusRomNo9L-Regu"/>
            </a:endParaRPr>
          </a:p>
          <a:p>
            <a:pPr algn="l"/>
            <a:r>
              <a:rPr lang="en-US" sz="1800" b="0" i="0" u="none" strike="noStrike" baseline="0" dirty="0">
                <a:latin typeface="NimbusRomNo9L-Regu"/>
              </a:rPr>
              <a:t>Required for such estimators are conditional probability distributions that characterize the evolution of state variables over time, and sensor models that describe the relation of measurements to state variables.</a:t>
            </a:r>
          </a:p>
          <a:p>
            <a:pPr algn="l"/>
            <a:endParaRPr lang="en-US" dirty="0">
              <a:solidFill>
                <a:srgbClr val="9A009A"/>
              </a:solidFill>
              <a:latin typeface="NimbusRomNo9L-Regu"/>
            </a:endParaRPr>
          </a:p>
          <a:p>
            <a:pPr algn="l"/>
            <a:r>
              <a:rPr lang="en-US" sz="1800" b="0" i="0" u="none" strike="noStrike" baseline="0" dirty="0">
                <a:latin typeface="NimbusRomNo9L-Regu"/>
              </a:rPr>
              <a:t>Trend in robotics is  growing towards representations with well-defined semantics</a:t>
            </a:r>
            <a:endParaRPr lang="en-US" dirty="0">
              <a:latin typeface="NimbusRomNo9L-Regu"/>
            </a:endParaRPr>
          </a:p>
          <a:p>
            <a:pPr algn="l"/>
            <a:endParaRPr lang="en-MY" sz="1800" b="0" i="0" u="none" strike="noStrike" baseline="0" dirty="0">
              <a:latin typeface="NimbusRomNo9L-Regu"/>
            </a:endParaRPr>
          </a:p>
          <a:p>
            <a:pPr algn="l"/>
            <a:r>
              <a:rPr lang="en-MY" sz="1800" b="0" i="0" u="none" strike="noStrike" baseline="0" dirty="0">
                <a:latin typeface="NimbusRomNo9L-Regu"/>
              </a:rPr>
              <a:t>Probabilistic techniques, statistical techniques and simpler solutions</a:t>
            </a:r>
            <a:endParaRPr lang="en-US" sz="1800" b="0" i="0" u="none" strike="noStrike" baseline="0" dirty="0">
              <a:latin typeface="NimbusRomNo9L-Regu"/>
            </a:endParaRPr>
          </a:p>
          <a:p>
            <a:pPr algn="l"/>
            <a:endParaRPr lang="en-US" sz="1800" b="0" i="0" u="none" strike="noStrike" baseline="0" dirty="0">
              <a:latin typeface="NimbusRomNo9L-Regu"/>
            </a:endParaRPr>
          </a:p>
          <a:p>
            <a:pPr algn="l"/>
            <a:r>
              <a:rPr lang="en-US" sz="1800" b="0" i="0" u="none" strike="noStrike" baseline="0" dirty="0">
                <a:latin typeface="NimbusRomNo9L-Regu"/>
              </a:rPr>
              <a:t>To help decide which approach to take, experience working with real physical robots is your best teacher..</a:t>
            </a:r>
            <a:endParaRPr lang="en-US" dirty="0">
              <a:solidFill>
                <a:srgbClr val="9A009A"/>
              </a:solidFill>
              <a:latin typeface="NimbusRomNo9L-Regu"/>
            </a:endParaRPr>
          </a:p>
        </p:txBody>
      </p:sp>
    </p:spTree>
    <p:extLst>
      <p:ext uri="{BB962C8B-B14F-4D97-AF65-F5344CB8AC3E}">
        <p14:creationId xmlns:p14="http://schemas.microsoft.com/office/powerpoint/2010/main" val="3250399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16</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Robotic Perception</a:t>
            </a:r>
          </a:p>
        </p:txBody>
      </p:sp>
      <p:pic>
        <p:nvPicPr>
          <p:cNvPr id="8" name="Picture 7">
            <a:extLst>
              <a:ext uri="{FF2B5EF4-FFF2-40B4-BE49-F238E27FC236}">
                <a16:creationId xmlns:a16="http://schemas.microsoft.com/office/drawing/2014/main" id="{47AAA592-90BB-4E07-B9EF-99DBE8A1BEDB}"/>
              </a:ext>
            </a:extLst>
          </p:cNvPr>
          <p:cNvPicPr>
            <a:picLocks noChangeAspect="1"/>
          </p:cNvPicPr>
          <p:nvPr/>
        </p:nvPicPr>
        <p:blipFill>
          <a:blip r:embed="rId2"/>
          <a:stretch>
            <a:fillRect/>
          </a:stretch>
        </p:blipFill>
        <p:spPr>
          <a:xfrm>
            <a:off x="1371600" y="1309991"/>
            <a:ext cx="2474069" cy="6034314"/>
          </a:xfrm>
          <a:prstGeom prst="rect">
            <a:avLst/>
          </a:prstGeom>
        </p:spPr>
      </p:pic>
      <p:sp>
        <p:nvSpPr>
          <p:cNvPr id="10" name="TextBox 9">
            <a:extLst>
              <a:ext uri="{FF2B5EF4-FFF2-40B4-BE49-F238E27FC236}">
                <a16:creationId xmlns:a16="http://schemas.microsoft.com/office/drawing/2014/main" id="{FADDFC24-D5DF-4473-9D9C-F11A2ED8CA75}"/>
              </a:ext>
            </a:extLst>
          </p:cNvPr>
          <p:cNvSpPr txBox="1"/>
          <p:nvPr/>
        </p:nvSpPr>
        <p:spPr>
          <a:xfrm>
            <a:off x="4114800" y="2295823"/>
            <a:ext cx="4215635" cy="2308324"/>
          </a:xfrm>
          <a:prstGeom prst="rect">
            <a:avLst/>
          </a:prstGeom>
          <a:noFill/>
        </p:spPr>
        <p:txBody>
          <a:bodyPr wrap="square">
            <a:spAutoFit/>
          </a:bodyPr>
          <a:lstStyle/>
          <a:p>
            <a:pPr algn="l"/>
            <a:r>
              <a:rPr lang="en-MY" sz="1800" b="0" i="0" u="none" strike="noStrike" baseline="0" dirty="0">
                <a:latin typeface="NimbusRomNo9L-Regu"/>
              </a:rPr>
              <a:t>Monte Carlo localization, a particle filtering algorithm for mobile robot localization.</a:t>
            </a:r>
          </a:p>
          <a:p>
            <a:pPr marL="342900" indent="-342900" algn="l">
              <a:buAutoNum type="alphaLcParenBoth"/>
            </a:pPr>
            <a:r>
              <a:rPr lang="en-US" sz="1800" b="0" i="0" u="none" strike="noStrike" baseline="0" dirty="0">
                <a:latin typeface="NimbusRomNo9L-Regu"/>
              </a:rPr>
              <a:t>Initial, global uncertainty. </a:t>
            </a:r>
          </a:p>
          <a:p>
            <a:pPr marL="342900" indent="-342900" algn="l">
              <a:buAutoNum type="alphaLcParenBoth"/>
            </a:pPr>
            <a:r>
              <a:rPr lang="en-US" sz="1800" b="0" i="0" u="none" strike="noStrike" baseline="0" dirty="0">
                <a:latin typeface="NimbusRomNo9L-Regu"/>
              </a:rPr>
              <a:t>Approximately bimodal uncertainty after navigating in the (symmetric) corridor. </a:t>
            </a:r>
          </a:p>
          <a:p>
            <a:pPr marL="342900" indent="-342900" algn="l">
              <a:buAutoNum type="alphaLcParenBoth"/>
            </a:pPr>
            <a:r>
              <a:rPr lang="en-US" sz="1800" b="0" i="0" u="none" strike="noStrike" baseline="0" dirty="0">
                <a:latin typeface="NimbusRomNo9L-Regu"/>
              </a:rPr>
              <a:t>Unimodal uncertainty after entering a room and finding it to </a:t>
            </a:r>
            <a:r>
              <a:rPr lang="en-MY" sz="1800" b="0" i="0" u="none" strike="noStrike" baseline="0" dirty="0">
                <a:latin typeface="NimbusRomNo9L-Regu"/>
              </a:rPr>
              <a:t>be distinctive</a:t>
            </a:r>
            <a:endParaRPr lang="en-MY" dirty="0"/>
          </a:p>
        </p:txBody>
      </p:sp>
    </p:spTree>
    <p:extLst>
      <p:ext uri="{BB962C8B-B14F-4D97-AF65-F5344CB8AC3E}">
        <p14:creationId xmlns:p14="http://schemas.microsoft.com/office/powerpoint/2010/main" val="796117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17</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Robotic Perception</a:t>
            </a:r>
          </a:p>
        </p:txBody>
      </p:sp>
      <p:pic>
        <p:nvPicPr>
          <p:cNvPr id="4" name="Picture 3">
            <a:extLst>
              <a:ext uri="{FF2B5EF4-FFF2-40B4-BE49-F238E27FC236}">
                <a16:creationId xmlns:a16="http://schemas.microsoft.com/office/drawing/2014/main" id="{2C66EE0A-AFFA-4B6D-8CD9-5F483CEFEBBD}"/>
              </a:ext>
            </a:extLst>
          </p:cNvPr>
          <p:cNvPicPr>
            <a:picLocks noChangeAspect="1"/>
          </p:cNvPicPr>
          <p:nvPr/>
        </p:nvPicPr>
        <p:blipFill>
          <a:blip r:embed="rId2"/>
          <a:stretch>
            <a:fillRect/>
          </a:stretch>
        </p:blipFill>
        <p:spPr>
          <a:xfrm>
            <a:off x="1251196" y="1600200"/>
            <a:ext cx="7556007" cy="2514600"/>
          </a:xfrm>
          <a:prstGeom prst="rect">
            <a:avLst/>
          </a:prstGeom>
        </p:spPr>
      </p:pic>
      <p:sp>
        <p:nvSpPr>
          <p:cNvPr id="9" name="TextBox 8">
            <a:extLst>
              <a:ext uri="{FF2B5EF4-FFF2-40B4-BE49-F238E27FC236}">
                <a16:creationId xmlns:a16="http://schemas.microsoft.com/office/drawing/2014/main" id="{786AA368-69D7-4368-9477-AB999DD0A7F1}"/>
              </a:ext>
            </a:extLst>
          </p:cNvPr>
          <p:cNvSpPr txBox="1"/>
          <p:nvPr/>
        </p:nvSpPr>
        <p:spPr>
          <a:xfrm>
            <a:off x="1251196" y="4582847"/>
            <a:ext cx="6883660" cy="1754326"/>
          </a:xfrm>
          <a:prstGeom prst="rect">
            <a:avLst/>
          </a:prstGeom>
          <a:noFill/>
        </p:spPr>
        <p:txBody>
          <a:bodyPr wrap="square">
            <a:spAutoFit/>
          </a:bodyPr>
          <a:lstStyle/>
          <a:p>
            <a:pPr marR="1170" algn="just"/>
            <a:r>
              <a:rPr lang="en-US" sz="1800" b="0" i="0" u="none" strike="noStrike" baseline="0" dirty="0">
                <a:solidFill>
                  <a:srgbClr val="000000"/>
                </a:solidFill>
                <a:latin typeface="Times New Roman" panose="02020603050405020304" pitchFamily="18" charset="0"/>
              </a:rPr>
              <a:t>One-dimensional illustration of a linearized motion model: </a:t>
            </a:r>
          </a:p>
          <a:p>
            <a:pPr marL="342900" marR="1170" indent="-342900" algn="just">
              <a:buAutoNum type="alphaLcParenBoth"/>
            </a:pPr>
            <a:r>
              <a:rPr lang="en-US" sz="1800" b="0" i="0" u="none" strike="noStrike" baseline="0" dirty="0">
                <a:solidFill>
                  <a:srgbClr val="000000"/>
                </a:solidFill>
                <a:latin typeface="Times New Roman" panose="02020603050405020304" pitchFamily="18" charset="0"/>
              </a:rPr>
              <a:t>The function  </a:t>
            </a:r>
            <a:r>
              <a:rPr lang="en-US" sz="1800" b="0" i="1" u="none" strike="noStrike" baseline="0" dirty="0">
                <a:solidFill>
                  <a:srgbClr val="000000"/>
                </a:solidFill>
                <a:latin typeface="Times New Roman" panose="02020603050405020304" pitchFamily="18" charset="0"/>
              </a:rPr>
              <a:t>f </a:t>
            </a:r>
            <a:r>
              <a:rPr lang="en-US" sz="1800" b="0" i="0" u="none" strike="noStrike" baseline="0" dirty="0">
                <a:solidFill>
                  <a:srgbClr val="000000"/>
                </a:solidFill>
                <a:latin typeface="Times New Roman" panose="02020603050405020304" pitchFamily="18" charset="0"/>
              </a:rPr>
              <a:t>, and the projection of a mean </a:t>
            </a:r>
            <a:r>
              <a:rPr lang="en-US" sz="1800" b="0" i="1" u="none" strike="noStrike" dirty="0">
                <a:solidFill>
                  <a:srgbClr val="000000"/>
                </a:solidFill>
                <a:latin typeface="Palatino Linotype" panose="02040502050505030304" pitchFamily="18" charset="0"/>
              </a:rPr>
              <a:t>µ</a:t>
            </a:r>
            <a:r>
              <a:rPr lang="en-US" sz="800" b="0" i="1" u="none" strike="noStrike" dirty="0">
                <a:solidFill>
                  <a:srgbClr val="000000"/>
                </a:solidFill>
                <a:latin typeface="Times New Roman" panose="02020603050405020304" pitchFamily="18" charset="0"/>
              </a:rPr>
              <a:t>t  </a:t>
            </a:r>
            <a:r>
              <a:rPr lang="en-US" sz="1800" b="0" i="0" u="none" strike="noStrike" dirty="0">
                <a:solidFill>
                  <a:srgbClr val="000000"/>
                </a:solidFill>
                <a:latin typeface="Times New Roman" panose="02020603050405020304" pitchFamily="18" charset="0"/>
              </a:rPr>
              <a:t>and a covariance interval (based on </a:t>
            </a:r>
            <a:r>
              <a:rPr lang="en-US" sz="1800" b="0" i="0" u="none" strike="noStrike" dirty="0" err="1">
                <a:solidFill>
                  <a:srgbClr val="000000"/>
                </a:solidFill>
                <a:latin typeface="Calibri" panose="020F0502020204030204" pitchFamily="34" charset="0"/>
              </a:rPr>
              <a:t>Σ</a:t>
            </a:r>
            <a:r>
              <a:rPr lang="en-US" sz="1800" b="0" i="1" u="none" strike="noStrike" dirty="0" err="1">
                <a:solidFill>
                  <a:srgbClr val="000000"/>
                </a:solidFill>
                <a:latin typeface="Times New Roman" panose="02020603050405020304" pitchFamily="18" charset="0"/>
              </a:rPr>
              <a:t>t</a:t>
            </a:r>
            <a:r>
              <a:rPr lang="en-US" sz="1800" b="0" i="0" u="none" strike="noStrike"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into time </a:t>
            </a:r>
            <a:r>
              <a:rPr lang="en-US" sz="1800" b="0" i="1" u="none" strike="noStrike" baseline="0" dirty="0">
                <a:solidFill>
                  <a:srgbClr val="000000"/>
                </a:solidFill>
                <a:latin typeface="Times New Roman" panose="02020603050405020304" pitchFamily="18" charset="0"/>
              </a:rPr>
              <a:t>t </a:t>
            </a:r>
            <a:r>
              <a:rPr lang="en-US" sz="1800" b="0" i="0" u="none" strike="noStrike" baseline="0" dirty="0">
                <a:solidFill>
                  <a:srgbClr val="000000"/>
                </a:solidFill>
                <a:latin typeface="Lucida Sans Unicode" panose="020B0602030504020204" pitchFamily="34" charset="0"/>
              </a:rPr>
              <a:t>+ </a:t>
            </a:r>
            <a:r>
              <a:rPr lang="en-US" sz="1800" b="0" i="0" u="none" strike="noStrike" baseline="0" dirty="0">
                <a:solidFill>
                  <a:srgbClr val="000000"/>
                </a:solidFill>
                <a:latin typeface="Times New Roman" panose="02020603050405020304" pitchFamily="18" charset="0"/>
              </a:rPr>
              <a:t>1.</a:t>
            </a:r>
          </a:p>
          <a:p>
            <a:pPr marL="342900" marR="1170" indent="-342900" algn="just">
              <a:buAutoNum type="alphaLcParenBoth"/>
            </a:pPr>
            <a:r>
              <a:rPr lang="en-US" sz="1800" b="0" i="0" u="none" strike="noStrike" baseline="0" dirty="0">
                <a:solidFill>
                  <a:srgbClr val="000000"/>
                </a:solidFill>
                <a:latin typeface="Times New Roman" panose="02020603050405020304" pitchFamily="18" charset="0"/>
              </a:rPr>
              <a:t> The linearized version is the tangent of  </a:t>
            </a:r>
            <a:r>
              <a:rPr lang="en-US" sz="1800" b="0" i="1" u="none" strike="noStrike" baseline="0" dirty="0">
                <a:solidFill>
                  <a:srgbClr val="000000"/>
                </a:solidFill>
                <a:latin typeface="Times New Roman" panose="02020603050405020304" pitchFamily="18" charset="0"/>
              </a:rPr>
              <a:t>f  </a:t>
            </a:r>
            <a:r>
              <a:rPr lang="en-US" sz="1800" b="0" i="0" u="none" strike="noStrike" baseline="0" dirty="0">
                <a:solidFill>
                  <a:srgbClr val="000000"/>
                </a:solidFill>
                <a:latin typeface="Times New Roman" panose="02020603050405020304" pitchFamily="18" charset="0"/>
              </a:rPr>
              <a:t>at </a:t>
            </a:r>
            <a:r>
              <a:rPr lang="en-US" sz="1800" b="0" i="1" u="none" strike="noStrike" baseline="0" dirty="0">
                <a:solidFill>
                  <a:srgbClr val="000000"/>
                </a:solidFill>
                <a:latin typeface="Palatino Linotype" panose="02040502050505030304" pitchFamily="18" charset="0"/>
              </a:rPr>
              <a:t>µ</a:t>
            </a:r>
            <a:r>
              <a:rPr lang="en-US" sz="800" b="0" i="1" u="none" strike="noStrike" baseline="-25000" dirty="0">
                <a:solidFill>
                  <a:srgbClr val="000000"/>
                </a:solidFill>
                <a:latin typeface="Times New Roman" panose="02020603050405020304" pitchFamily="18" charset="0"/>
              </a:rPr>
              <a:t>t </a:t>
            </a:r>
            <a:r>
              <a:rPr lang="en-US" sz="1800" b="0" i="0" u="none" strike="noStrike" baseline="30000" dirty="0">
                <a:solidFill>
                  <a:srgbClr val="000000"/>
                </a:solidFill>
                <a:latin typeface="Times New Roman" panose="02020603050405020304" pitchFamily="18" charset="0"/>
              </a:rPr>
              <a:t>.  </a:t>
            </a:r>
            <a:r>
              <a:rPr lang="en-US" sz="1800" b="0" i="0" u="none" strike="noStrike" dirty="0">
                <a:solidFill>
                  <a:srgbClr val="000000"/>
                </a:solidFill>
                <a:latin typeface="Times New Roman" panose="02020603050405020304" pitchFamily="18" charset="0"/>
              </a:rPr>
              <a:t>The projection of the mean </a:t>
            </a:r>
            <a:r>
              <a:rPr lang="en-US" sz="1800" b="0" i="1" u="none" strike="noStrike" dirty="0">
                <a:solidFill>
                  <a:srgbClr val="000000"/>
                </a:solidFill>
                <a:latin typeface="Palatino Linotype" panose="02040502050505030304" pitchFamily="18" charset="0"/>
              </a:rPr>
              <a:t>µ</a:t>
            </a:r>
            <a:r>
              <a:rPr lang="en-US" sz="800" b="0" i="1" u="none" strike="noStrike" dirty="0">
                <a:solidFill>
                  <a:srgbClr val="000000"/>
                </a:solidFill>
                <a:latin typeface="Times New Roman" panose="02020603050405020304" pitchFamily="18" charset="0"/>
              </a:rPr>
              <a:t>t  </a:t>
            </a:r>
            <a:r>
              <a:rPr lang="en-US" sz="1800" b="0" i="0" u="none" strike="noStrike" dirty="0">
                <a:solidFill>
                  <a:srgbClr val="000000"/>
                </a:solidFill>
                <a:latin typeface="Times New Roman" panose="02020603050405020304" pitchFamily="18" charset="0"/>
              </a:rPr>
              <a:t>is correct. However, the projected covariance </a:t>
            </a:r>
            <a:r>
              <a:rPr lang="en-US" sz="1800" b="0" i="0" u="none" strike="noStrike" dirty="0">
                <a:solidFill>
                  <a:srgbClr val="000000"/>
                </a:solidFill>
                <a:latin typeface="Calibri" panose="020F0502020204030204" pitchFamily="34" charset="0"/>
              </a:rPr>
              <a:t>Σ</a:t>
            </a:r>
            <a:r>
              <a:rPr lang="en-US" sz="1800" b="0" i="0" u="none" strike="noStrike" dirty="0">
                <a:solidFill>
                  <a:srgbClr val="000000"/>
                </a:solidFill>
                <a:latin typeface="Times New Roman" panose="02020603050405020304" pitchFamily="18" charset="0"/>
              </a:rPr>
              <a:t>˜</a:t>
            </a:r>
            <a:r>
              <a:rPr lang="en-US" sz="800" b="0" i="1" u="none" strike="noStrike" dirty="0">
                <a:solidFill>
                  <a:srgbClr val="000000"/>
                </a:solidFill>
                <a:latin typeface="Times New Roman" panose="02020603050405020304" pitchFamily="18" charset="0"/>
              </a:rPr>
              <a:t>t</a:t>
            </a:r>
            <a:r>
              <a:rPr lang="en-US" sz="800" b="0" i="0" u="none" strike="noStrike" dirty="0">
                <a:solidFill>
                  <a:srgbClr val="000000"/>
                </a:solidFill>
                <a:latin typeface="Lucida Sans Unicode" panose="020B0602030504020204" pitchFamily="34" charset="0"/>
              </a:rPr>
              <a:t>+</a:t>
            </a:r>
            <a:r>
              <a:rPr lang="en-US" sz="800" b="0" i="0" u="none" strike="noStrike" dirty="0">
                <a:solidFill>
                  <a:srgbClr val="000000"/>
                </a:solidFill>
                <a:latin typeface="Times New Roman" panose="02020603050405020304" pitchFamily="18" charset="0"/>
              </a:rPr>
              <a:t>1  </a:t>
            </a:r>
            <a:r>
              <a:rPr lang="en-US" sz="1800" b="0" i="0" u="none" strike="noStrike" dirty="0">
                <a:solidFill>
                  <a:srgbClr val="000000"/>
                </a:solidFill>
                <a:latin typeface="Times New Roman" panose="02020603050405020304" pitchFamily="18" charset="0"/>
              </a:rPr>
              <a:t>differs from </a:t>
            </a:r>
            <a:r>
              <a:rPr lang="en-US" sz="1800" b="0" i="0" u="none" strike="noStrike" dirty="0">
                <a:solidFill>
                  <a:srgbClr val="000000"/>
                </a:solidFill>
                <a:latin typeface="Calibri" panose="020F0502020204030204" pitchFamily="34" charset="0"/>
              </a:rPr>
              <a:t>Σ</a:t>
            </a:r>
            <a:r>
              <a:rPr lang="en-US" sz="1800" b="0" i="1" u="none" strike="noStrike" baseline="-25000" dirty="0">
                <a:solidFill>
                  <a:srgbClr val="000000"/>
                </a:solidFill>
                <a:latin typeface="Times New Roman" panose="02020603050405020304" pitchFamily="18" charset="0"/>
              </a:rPr>
              <a:t>t</a:t>
            </a:r>
            <a:r>
              <a:rPr lang="en-US" sz="1800" b="0" i="0" u="none" strike="noStrike" baseline="-25000" dirty="0">
                <a:solidFill>
                  <a:srgbClr val="000000"/>
                </a:solidFill>
                <a:latin typeface="Lucida Sans Unicode" panose="020B0602030504020204" pitchFamily="34" charset="0"/>
              </a:rPr>
              <a:t>+</a:t>
            </a:r>
            <a:r>
              <a:rPr lang="en-US" sz="1800" b="0" i="0" u="none" strike="noStrike" baseline="-25000" dirty="0">
                <a:solidFill>
                  <a:srgbClr val="000000"/>
                </a:solidFill>
                <a:latin typeface="Times New Roman" panose="02020603050405020304" pitchFamily="18" charset="0"/>
              </a:rPr>
              <a:t>1</a:t>
            </a:r>
            <a:r>
              <a:rPr lang="en-US" sz="1800" b="0" i="0" u="none" strike="noStrike" baseline="0" dirty="0">
                <a:solidFill>
                  <a:srgbClr val="000000"/>
                </a:solidFill>
                <a:latin typeface="Times New Roman" panose="02020603050405020304" pitchFamily="18" charset="0"/>
              </a:rPr>
              <a:t>.</a:t>
            </a:r>
          </a:p>
        </p:txBody>
      </p:sp>
    </p:spTree>
    <p:extLst>
      <p:ext uri="{BB962C8B-B14F-4D97-AF65-F5344CB8AC3E}">
        <p14:creationId xmlns:p14="http://schemas.microsoft.com/office/powerpoint/2010/main" val="264901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18</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Robotic Perception</a:t>
            </a:r>
          </a:p>
        </p:txBody>
      </p:sp>
      <p:pic>
        <p:nvPicPr>
          <p:cNvPr id="6" name="Picture 5">
            <a:extLst>
              <a:ext uri="{FF2B5EF4-FFF2-40B4-BE49-F238E27FC236}">
                <a16:creationId xmlns:a16="http://schemas.microsoft.com/office/drawing/2014/main" id="{4A332F53-DDC0-4D45-80F4-0767EBB49ACA}"/>
              </a:ext>
            </a:extLst>
          </p:cNvPr>
          <p:cNvPicPr>
            <a:picLocks noChangeAspect="1"/>
          </p:cNvPicPr>
          <p:nvPr/>
        </p:nvPicPr>
        <p:blipFill>
          <a:blip r:embed="rId2"/>
          <a:stretch>
            <a:fillRect/>
          </a:stretch>
        </p:blipFill>
        <p:spPr>
          <a:xfrm>
            <a:off x="1042389" y="1524000"/>
            <a:ext cx="7848600" cy="2047153"/>
          </a:xfrm>
          <a:prstGeom prst="rect">
            <a:avLst/>
          </a:prstGeom>
        </p:spPr>
      </p:pic>
      <p:sp>
        <p:nvSpPr>
          <p:cNvPr id="10" name="TextBox 9">
            <a:extLst>
              <a:ext uri="{FF2B5EF4-FFF2-40B4-BE49-F238E27FC236}">
                <a16:creationId xmlns:a16="http://schemas.microsoft.com/office/drawing/2014/main" id="{91A4EAF2-7324-4F84-9E3E-66F650353072}"/>
              </a:ext>
            </a:extLst>
          </p:cNvPr>
          <p:cNvSpPr txBox="1"/>
          <p:nvPr/>
        </p:nvSpPr>
        <p:spPr>
          <a:xfrm>
            <a:off x="1168754" y="4038600"/>
            <a:ext cx="7899046" cy="1200329"/>
          </a:xfrm>
          <a:prstGeom prst="rect">
            <a:avLst/>
          </a:prstGeom>
          <a:noFill/>
        </p:spPr>
        <p:txBody>
          <a:bodyPr wrap="square">
            <a:spAutoFit/>
          </a:bodyPr>
          <a:lstStyle/>
          <a:p>
            <a:pPr algn="l"/>
            <a:r>
              <a:rPr lang="en-US" sz="1800" b="0" i="0" u="none" strike="noStrike" baseline="0" dirty="0">
                <a:latin typeface="NimbusRomNo9L-Regu"/>
              </a:rPr>
              <a:t>Localization using the extended Kalman filter. The robot moves on a straight</a:t>
            </a:r>
          </a:p>
          <a:p>
            <a:pPr algn="l"/>
            <a:r>
              <a:rPr lang="en-US" sz="1800" b="0" i="0" u="none" strike="noStrike" baseline="0" dirty="0">
                <a:latin typeface="NimbusRomNo9L-Regu"/>
              </a:rPr>
              <a:t>line. As it progresses, its uncertainty in its location estimate increases, as illustrated by the error ellipses. When it observes a landmark with known position, the uncertainty is reduced</a:t>
            </a:r>
            <a:endParaRPr lang="en-MY" dirty="0"/>
          </a:p>
        </p:txBody>
      </p:sp>
    </p:spTree>
    <p:extLst>
      <p:ext uri="{BB962C8B-B14F-4D97-AF65-F5344CB8AC3E}">
        <p14:creationId xmlns:p14="http://schemas.microsoft.com/office/powerpoint/2010/main" val="3136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19</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Robotic Perception</a:t>
            </a:r>
          </a:p>
        </p:txBody>
      </p:sp>
      <p:pic>
        <p:nvPicPr>
          <p:cNvPr id="4" name="Picture 3">
            <a:extLst>
              <a:ext uri="{FF2B5EF4-FFF2-40B4-BE49-F238E27FC236}">
                <a16:creationId xmlns:a16="http://schemas.microsoft.com/office/drawing/2014/main" id="{4CE194C4-177F-4543-B7F0-2C917385FB78}"/>
              </a:ext>
            </a:extLst>
          </p:cNvPr>
          <p:cNvPicPr>
            <a:picLocks noChangeAspect="1"/>
          </p:cNvPicPr>
          <p:nvPr/>
        </p:nvPicPr>
        <p:blipFill>
          <a:blip r:embed="rId2"/>
          <a:stretch>
            <a:fillRect/>
          </a:stretch>
        </p:blipFill>
        <p:spPr>
          <a:xfrm>
            <a:off x="762000" y="1345230"/>
            <a:ext cx="8373465" cy="2480292"/>
          </a:xfrm>
          <a:prstGeom prst="rect">
            <a:avLst/>
          </a:prstGeom>
        </p:spPr>
      </p:pic>
      <p:sp>
        <p:nvSpPr>
          <p:cNvPr id="9" name="TextBox 8">
            <a:extLst>
              <a:ext uri="{FF2B5EF4-FFF2-40B4-BE49-F238E27FC236}">
                <a16:creationId xmlns:a16="http://schemas.microsoft.com/office/drawing/2014/main" id="{B1B0188A-6B85-4DF2-8551-AC17E0021C04}"/>
              </a:ext>
            </a:extLst>
          </p:cNvPr>
          <p:cNvSpPr txBox="1"/>
          <p:nvPr/>
        </p:nvSpPr>
        <p:spPr>
          <a:xfrm>
            <a:off x="685800" y="4267200"/>
            <a:ext cx="8373464" cy="2031325"/>
          </a:xfrm>
          <a:prstGeom prst="rect">
            <a:avLst/>
          </a:prstGeom>
          <a:noFill/>
        </p:spPr>
        <p:txBody>
          <a:bodyPr wrap="square">
            <a:spAutoFit/>
          </a:bodyPr>
          <a:lstStyle/>
          <a:p>
            <a:pPr algn="l"/>
            <a:r>
              <a:rPr lang="en-US" sz="1800" b="0" i="0" u="none" strike="noStrike" baseline="0" dirty="0">
                <a:latin typeface="NimbusRomNo9L-Regu"/>
              </a:rPr>
              <a:t>Sequence of “drivable surface” classifications using adaptive vision. </a:t>
            </a:r>
          </a:p>
          <a:p>
            <a:pPr marL="342900" indent="-342900" algn="l">
              <a:buAutoNum type="alphaLcParenBoth"/>
            </a:pPr>
            <a:r>
              <a:rPr lang="en-US" sz="1800" b="0" i="0" u="none" strike="noStrike" baseline="0" dirty="0">
                <a:latin typeface="NimbusRomNo9L-Regu"/>
              </a:rPr>
              <a:t>Only the road is classified as drivable (pink area). The V-shaped blue line shows where the vehicle is heading. </a:t>
            </a:r>
          </a:p>
          <a:p>
            <a:pPr marL="342900" indent="-342900" algn="l">
              <a:buAutoNum type="alphaLcParenBoth"/>
            </a:pPr>
            <a:r>
              <a:rPr lang="en-US" sz="1800" b="0" i="0" u="none" strike="noStrike" baseline="0" dirty="0">
                <a:latin typeface="NimbusRomNo9L-Regu"/>
              </a:rPr>
              <a:t>The vehicle is commanded to drive off the road, and the classifier is beginning to classify some of the grass as drivable. </a:t>
            </a:r>
          </a:p>
          <a:p>
            <a:pPr marL="342900" indent="-342900" algn="l">
              <a:buAutoNum type="alphaLcParenBoth"/>
            </a:pPr>
            <a:r>
              <a:rPr lang="en-US" sz="1800" b="0" i="0" u="none" strike="noStrike" baseline="0" dirty="0">
                <a:latin typeface="NimbusRomNo9L-Regu"/>
              </a:rPr>
              <a:t>The vehicle has updated its model of drivable surfaces to correspond to grass as well as road. Courtesy of Sebastian </a:t>
            </a:r>
            <a:r>
              <a:rPr lang="en-US" sz="1800" b="0" i="0" u="none" strike="noStrike" baseline="0" dirty="0" err="1">
                <a:latin typeface="NimbusRomNo9L-Regu"/>
              </a:rPr>
              <a:t>Thrun</a:t>
            </a:r>
            <a:endParaRPr lang="en-MY" dirty="0"/>
          </a:p>
        </p:txBody>
      </p:sp>
    </p:spTree>
    <p:extLst>
      <p:ext uri="{BB962C8B-B14F-4D97-AF65-F5344CB8AC3E}">
        <p14:creationId xmlns:p14="http://schemas.microsoft.com/office/powerpoint/2010/main" val="14430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spc="20" dirty="0"/>
              <a:t>2</a:t>
            </a:fld>
            <a:endParaRPr spc="20" dirty="0"/>
          </a:p>
        </p:txBody>
      </p:sp>
      <p:sp>
        <p:nvSpPr>
          <p:cNvPr id="2" name="object 2"/>
          <p:cNvSpPr txBox="1">
            <a:spLocks noGrp="1"/>
          </p:cNvSpPr>
          <p:nvPr>
            <p:ph type="title"/>
          </p:nvPr>
        </p:nvSpPr>
        <p:spPr>
          <a:xfrm>
            <a:off x="1168755" y="798728"/>
            <a:ext cx="7722234" cy="358140"/>
          </a:xfrm>
          <a:prstGeom prst="rect">
            <a:avLst/>
          </a:prstGeom>
          <a:ln w="51816">
            <a:solidFill>
              <a:srgbClr val="000000"/>
            </a:solidFill>
          </a:ln>
        </p:spPr>
        <p:txBody>
          <a:bodyPr vert="horz" wrap="square" lIns="0" tIns="0" rIns="0" bIns="0" rtlCol="0">
            <a:spAutoFit/>
          </a:bodyPr>
          <a:lstStyle/>
          <a:p>
            <a:pPr algn="ctr">
              <a:lnSpc>
                <a:spcPts val="2635"/>
              </a:lnSpc>
            </a:pPr>
            <a:r>
              <a:rPr spc="70" dirty="0"/>
              <a:t>Outline</a:t>
            </a:r>
          </a:p>
        </p:txBody>
      </p:sp>
      <p:sp>
        <p:nvSpPr>
          <p:cNvPr id="3" name="object 3"/>
          <p:cNvSpPr txBox="1"/>
          <p:nvPr/>
        </p:nvSpPr>
        <p:spPr>
          <a:xfrm>
            <a:off x="1130299" y="1379949"/>
            <a:ext cx="6121400" cy="5582938"/>
          </a:xfrm>
          <a:prstGeom prst="rect">
            <a:avLst/>
          </a:prstGeom>
        </p:spPr>
        <p:txBody>
          <a:bodyPr vert="horz" wrap="square" lIns="0" tIns="14604" rIns="0" bIns="0" rtlCol="0">
            <a:spAutoFit/>
          </a:bodyPr>
          <a:lstStyle/>
          <a:p>
            <a:pPr marL="381000" indent="-368935">
              <a:lnSpc>
                <a:spcPct val="100000"/>
              </a:lnSpc>
              <a:spcBef>
                <a:spcPts val="114"/>
              </a:spcBef>
              <a:buFont typeface="Cambria"/>
              <a:buChar char="♦"/>
              <a:tabLst>
                <a:tab pos="381000" algn="l"/>
                <a:tab pos="381635" algn="l"/>
              </a:tabLst>
            </a:pPr>
            <a:r>
              <a:rPr lang="en-US" sz="2050" spc="-50" dirty="0">
                <a:latin typeface="Calibri"/>
                <a:cs typeface="Calibri"/>
              </a:rPr>
              <a:t>Robots</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spc="-60" dirty="0">
                <a:latin typeface="Calibri"/>
                <a:cs typeface="Calibri"/>
              </a:rPr>
              <a:t>Robot Hardware</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spc="-50" dirty="0">
                <a:latin typeface="Calibri"/>
                <a:cs typeface="Calibri"/>
              </a:rPr>
              <a:t>What kind of problem is robotics solving?</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spc="-50" dirty="0">
                <a:latin typeface="Calibri"/>
                <a:cs typeface="Calibri"/>
              </a:rPr>
              <a:t>Robotic Perception</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dirty="0">
                <a:latin typeface="Calibri"/>
                <a:cs typeface="Calibri"/>
              </a:rPr>
              <a:t>Planning and Control</a:t>
            </a:r>
          </a:p>
          <a:p>
            <a:pPr marL="381000" indent="-368935">
              <a:lnSpc>
                <a:spcPct val="100000"/>
              </a:lnSpc>
              <a:spcBef>
                <a:spcPts val="114"/>
              </a:spcBef>
              <a:buFont typeface="Cambria"/>
              <a:buChar char="♦"/>
              <a:tabLst>
                <a:tab pos="381000" algn="l"/>
                <a:tab pos="381635" algn="l"/>
              </a:tabLst>
            </a:pPr>
            <a:endParaRPr lang="en-US" sz="20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dirty="0">
                <a:latin typeface="Calibri"/>
                <a:cs typeface="Calibri"/>
              </a:rPr>
              <a:t>Planning Uncertain Movements</a:t>
            </a:r>
          </a:p>
          <a:p>
            <a:pPr marL="381000" indent="-368935">
              <a:lnSpc>
                <a:spcPct val="100000"/>
              </a:lnSpc>
              <a:spcBef>
                <a:spcPts val="114"/>
              </a:spcBef>
              <a:buFont typeface="Cambria"/>
              <a:buChar char="♦"/>
              <a:tabLst>
                <a:tab pos="381000" algn="l"/>
                <a:tab pos="381635" algn="l"/>
              </a:tabLst>
            </a:pPr>
            <a:endParaRPr lang="en-US" sz="20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dirty="0">
                <a:latin typeface="Calibri"/>
                <a:cs typeface="Calibri"/>
              </a:rPr>
              <a:t>Reinforcement Learning in Robotics</a:t>
            </a:r>
          </a:p>
          <a:p>
            <a:pPr marL="381000" indent="-368935">
              <a:lnSpc>
                <a:spcPct val="100000"/>
              </a:lnSpc>
              <a:spcBef>
                <a:spcPts val="114"/>
              </a:spcBef>
              <a:buFont typeface="Cambria"/>
              <a:buChar char="♦"/>
              <a:tabLst>
                <a:tab pos="381000" algn="l"/>
                <a:tab pos="381635" algn="l"/>
              </a:tabLst>
            </a:pPr>
            <a:endParaRPr lang="en-US" sz="20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dirty="0">
                <a:latin typeface="Calibri"/>
                <a:cs typeface="Calibri"/>
              </a:rPr>
              <a:t>Humans and Robots</a:t>
            </a:r>
          </a:p>
          <a:p>
            <a:pPr marL="381000" indent="-368935">
              <a:lnSpc>
                <a:spcPct val="100000"/>
              </a:lnSpc>
              <a:spcBef>
                <a:spcPts val="114"/>
              </a:spcBef>
              <a:buFont typeface="Cambria"/>
              <a:buChar char="♦"/>
              <a:tabLst>
                <a:tab pos="381000" algn="l"/>
                <a:tab pos="381635" algn="l"/>
              </a:tabLst>
            </a:pPr>
            <a:endParaRPr lang="en-US" sz="20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dirty="0">
                <a:latin typeface="Calibri"/>
                <a:cs typeface="Calibri"/>
              </a:rPr>
              <a:t>Application Domains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20</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sp>
        <p:nvSpPr>
          <p:cNvPr id="7" name="TextBox 6">
            <a:extLst>
              <a:ext uri="{FF2B5EF4-FFF2-40B4-BE49-F238E27FC236}">
                <a16:creationId xmlns:a16="http://schemas.microsoft.com/office/drawing/2014/main" id="{698935DA-4FDD-4C1F-8CCE-1276E5079821}"/>
              </a:ext>
            </a:extLst>
          </p:cNvPr>
          <p:cNvSpPr txBox="1"/>
          <p:nvPr/>
        </p:nvSpPr>
        <p:spPr>
          <a:xfrm>
            <a:off x="1066799" y="1447800"/>
            <a:ext cx="7824189" cy="4801314"/>
          </a:xfrm>
          <a:prstGeom prst="rect">
            <a:avLst/>
          </a:prstGeom>
          <a:noFill/>
        </p:spPr>
        <p:txBody>
          <a:bodyPr wrap="square">
            <a:spAutoFit/>
          </a:bodyPr>
          <a:lstStyle/>
          <a:p>
            <a:pPr algn="l"/>
            <a:r>
              <a:rPr lang="en-US" sz="1800" b="1" i="0" u="none" strike="noStrike" baseline="0" dirty="0">
                <a:solidFill>
                  <a:srgbClr val="000000"/>
                </a:solidFill>
                <a:latin typeface="NimbusRomNo9L-Medi"/>
              </a:rPr>
              <a:t>Path</a:t>
            </a:r>
            <a:r>
              <a:rPr lang="en-US" sz="1800" b="0" i="0" u="none" strike="noStrike" baseline="0" dirty="0">
                <a:solidFill>
                  <a:srgbClr val="000000"/>
                </a:solidFill>
                <a:latin typeface="NimbusRomNo9L-Medi"/>
              </a:rPr>
              <a:t> </a:t>
            </a:r>
            <a:r>
              <a:rPr lang="en-US" sz="1800" b="0" i="0" u="none" strike="noStrike" baseline="0" dirty="0">
                <a:solidFill>
                  <a:srgbClr val="000000"/>
                </a:solidFill>
                <a:latin typeface="NimbusRomNo9L-Regu"/>
              </a:rPr>
              <a:t>as a sequence of points in</a:t>
            </a:r>
            <a:r>
              <a:rPr lang="en-US" sz="1100" dirty="0">
                <a:solidFill>
                  <a:srgbClr val="00A6A6"/>
                </a:solidFill>
                <a:latin typeface="CMSS8"/>
              </a:rPr>
              <a:t> </a:t>
            </a:r>
            <a:r>
              <a:rPr lang="en-US" sz="1800" b="0" i="0" u="none" strike="noStrike" baseline="0" dirty="0">
                <a:solidFill>
                  <a:srgbClr val="000000"/>
                </a:solidFill>
                <a:latin typeface="NimbusRomNo9L-Regu"/>
              </a:rPr>
              <a:t>geometric space that a robot (or a robot part, such as an arm) will follow</a:t>
            </a:r>
          </a:p>
          <a:p>
            <a:pPr algn="l"/>
            <a:endParaRPr lang="en-US" dirty="0">
              <a:solidFill>
                <a:srgbClr val="000000"/>
              </a:solidFill>
              <a:latin typeface="NimbusRomNo9L-Regu"/>
            </a:endParaRPr>
          </a:p>
          <a:p>
            <a:pPr algn="l"/>
            <a:r>
              <a:rPr lang="en-US" sz="1800" b="0" i="0" u="none" strike="noStrike" baseline="0" dirty="0">
                <a:latin typeface="NimbusRomNo9L-Regu"/>
              </a:rPr>
              <a:t>The task of finding a good path is called </a:t>
            </a:r>
            <a:r>
              <a:rPr lang="en-US" sz="1800" b="1" i="0" u="none" strike="noStrike" baseline="0" dirty="0">
                <a:latin typeface="NimbusRomNo9L-Medi"/>
              </a:rPr>
              <a:t>motion planning</a:t>
            </a:r>
            <a:endParaRPr lang="en-US" sz="1800" b="1" i="0" u="none" strike="noStrike" baseline="0" dirty="0">
              <a:solidFill>
                <a:srgbClr val="000000"/>
              </a:solidFill>
              <a:latin typeface="NimbusRomNo9L-Regu"/>
            </a:endParaRPr>
          </a:p>
          <a:p>
            <a:pPr algn="l"/>
            <a:endParaRPr lang="en-US" dirty="0">
              <a:solidFill>
                <a:srgbClr val="000000"/>
              </a:solidFill>
              <a:latin typeface="NimbusRomNo9L-Regu"/>
            </a:endParaRPr>
          </a:p>
          <a:p>
            <a:pPr algn="l"/>
            <a:r>
              <a:rPr lang="en-US" sz="1800" b="0" i="0" u="none" strike="noStrike" baseline="0" dirty="0">
                <a:solidFill>
                  <a:srgbClr val="000000"/>
                </a:solidFill>
                <a:latin typeface="NimbusRomNo9L-Regu"/>
              </a:rPr>
              <a:t>Once we have a path, the task of executing a sequence of actions to follow the path is called </a:t>
            </a:r>
            <a:r>
              <a:rPr lang="en-US" sz="1800" b="1" i="0" u="none" strike="noStrike" baseline="0" dirty="0">
                <a:solidFill>
                  <a:srgbClr val="000000"/>
                </a:solidFill>
                <a:latin typeface="NimbusRomNo9L-Medi"/>
              </a:rPr>
              <a:t>trajectory tracking control</a:t>
            </a:r>
            <a:endParaRPr lang="en-US" b="1" dirty="0">
              <a:solidFill>
                <a:srgbClr val="000000"/>
              </a:solidFill>
              <a:latin typeface="NimbusRomNo9L-Regu"/>
            </a:endParaRPr>
          </a:p>
          <a:p>
            <a:pPr algn="l"/>
            <a:endParaRPr lang="en-US" dirty="0">
              <a:solidFill>
                <a:srgbClr val="000000"/>
              </a:solidFill>
              <a:latin typeface="NimbusRomNo9L-Regu"/>
            </a:endParaRPr>
          </a:p>
          <a:p>
            <a:pPr algn="l"/>
            <a:r>
              <a:rPr lang="en-US" sz="1800" b="1" i="0" u="none" strike="noStrike" baseline="0" dirty="0">
                <a:solidFill>
                  <a:srgbClr val="000000"/>
                </a:solidFill>
                <a:latin typeface="NimbusRomNo9L-Medi"/>
              </a:rPr>
              <a:t>Trajectory</a:t>
            </a:r>
            <a:r>
              <a:rPr lang="en-US" sz="1800" b="0" i="0" u="none" strike="noStrike" baseline="0" dirty="0">
                <a:solidFill>
                  <a:srgbClr val="000000"/>
                </a:solidFill>
                <a:latin typeface="NimbusRomNo9L-Medi"/>
              </a:rPr>
              <a:t> </a:t>
            </a:r>
            <a:r>
              <a:rPr lang="en-US" sz="1800" b="0" i="0" u="none" strike="noStrike" baseline="0" dirty="0">
                <a:solidFill>
                  <a:srgbClr val="000000"/>
                </a:solidFill>
                <a:latin typeface="NimbusRomNo9L-Regu"/>
              </a:rPr>
              <a:t>is a path that has a time associated with each point on the path</a:t>
            </a:r>
          </a:p>
          <a:p>
            <a:pPr algn="l"/>
            <a:endParaRPr lang="en-US" dirty="0">
              <a:solidFill>
                <a:srgbClr val="000000"/>
              </a:solidFill>
              <a:latin typeface="NimbusRomNo9L-Regu"/>
            </a:endParaRPr>
          </a:p>
          <a:p>
            <a:pPr algn="l"/>
            <a:r>
              <a:rPr lang="en-MY" sz="1800" b="0" i="0" u="none" strike="noStrike" baseline="0" dirty="0">
                <a:solidFill>
                  <a:srgbClr val="9A009A"/>
                </a:solidFill>
                <a:latin typeface="CMSSBX10"/>
              </a:rPr>
              <a:t>Configuration space</a:t>
            </a:r>
            <a:endParaRPr lang="en-US" sz="1800" b="0" i="0" u="none" strike="noStrike" baseline="0" dirty="0">
              <a:solidFill>
                <a:srgbClr val="000000"/>
              </a:solidFill>
              <a:latin typeface="NimbusRomNo9L-Regu"/>
            </a:endParaRPr>
          </a:p>
          <a:p>
            <a:pPr algn="l"/>
            <a:endParaRPr lang="en-US" dirty="0">
              <a:solidFill>
                <a:srgbClr val="000000"/>
              </a:solidFill>
              <a:latin typeface="NimbusRomNo9L-Regu"/>
            </a:endParaRPr>
          </a:p>
          <a:p>
            <a:r>
              <a:rPr lang="en-US" sz="1800" b="0" i="0" u="none" strike="noStrike" baseline="0" dirty="0">
                <a:latin typeface="NimbusRomNo9L-Regu"/>
              </a:rPr>
              <a:t>The physical space that a robot moves about in is called the </a:t>
            </a:r>
            <a:r>
              <a:rPr lang="en-US" sz="1800" b="1" i="0" u="none" strike="noStrike" baseline="0" dirty="0">
                <a:latin typeface="NimbusRomNo9L-Medi"/>
              </a:rPr>
              <a:t>workspace</a:t>
            </a:r>
          </a:p>
          <a:p>
            <a:endParaRPr lang="en-US" sz="1800" b="1" i="0" u="none" strike="noStrike" baseline="0" dirty="0">
              <a:latin typeface="NimbusRomNo9L-Medi"/>
            </a:endParaRPr>
          </a:p>
          <a:p>
            <a:pPr algn="l"/>
            <a:r>
              <a:rPr lang="en-MY" sz="1800" b="1" i="0" u="none" strike="noStrike" baseline="0" dirty="0">
                <a:latin typeface="NimbusRomNo9L-Medi"/>
              </a:rPr>
              <a:t>Configuration space</a:t>
            </a:r>
            <a:r>
              <a:rPr lang="en-MY" sz="1800" b="0" i="0" u="none" strike="noStrike" baseline="0" dirty="0">
                <a:latin typeface="NimbusRomNo9L-Regu"/>
              </a:rPr>
              <a:t>, or </a:t>
            </a:r>
            <a:r>
              <a:rPr lang="en-MY" sz="1800" b="0" i="0" u="none" strike="noStrike" baseline="0" dirty="0">
                <a:latin typeface="NimbusRomNo9L-Medi"/>
              </a:rPr>
              <a:t>C-space: </a:t>
            </a:r>
            <a:r>
              <a:rPr lang="en-US" sz="1800" b="0" i="0" u="none" strike="noStrike" baseline="0" dirty="0">
                <a:solidFill>
                  <a:srgbClr val="000000"/>
                </a:solidFill>
                <a:latin typeface="NimbusRomNo9L-Regu"/>
              </a:rPr>
              <a:t>representation scheme in which all the points</a:t>
            </a:r>
          </a:p>
          <a:p>
            <a:pPr algn="l"/>
            <a:r>
              <a:rPr lang="en-US" sz="1800" b="0" i="0" u="none" strike="noStrike" baseline="0" dirty="0">
                <a:solidFill>
                  <a:srgbClr val="000000"/>
                </a:solidFill>
                <a:latin typeface="NimbusRomNo9L-Regu"/>
              </a:rPr>
              <a:t>that comprise the robot are represented as a single point in an abstract multidimensional space</a:t>
            </a:r>
          </a:p>
        </p:txBody>
      </p:sp>
    </p:spTree>
    <p:extLst>
      <p:ext uri="{BB962C8B-B14F-4D97-AF65-F5344CB8AC3E}">
        <p14:creationId xmlns:p14="http://schemas.microsoft.com/office/powerpoint/2010/main" val="3590612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21</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pic>
        <p:nvPicPr>
          <p:cNvPr id="4" name="Picture 3">
            <a:extLst>
              <a:ext uri="{FF2B5EF4-FFF2-40B4-BE49-F238E27FC236}">
                <a16:creationId xmlns:a16="http://schemas.microsoft.com/office/drawing/2014/main" id="{6AE8A48A-B88B-46EF-8DE8-E26FF9ADFC94}"/>
              </a:ext>
            </a:extLst>
          </p:cNvPr>
          <p:cNvPicPr>
            <a:picLocks noChangeAspect="1"/>
          </p:cNvPicPr>
          <p:nvPr/>
        </p:nvPicPr>
        <p:blipFill>
          <a:blip r:embed="rId2"/>
          <a:stretch>
            <a:fillRect/>
          </a:stretch>
        </p:blipFill>
        <p:spPr>
          <a:xfrm>
            <a:off x="990600" y="1340871"/>
            <a:ext cx="7848599" cy="4242486"/>
          </a:xfrm>
          <a:prstGeom prst="rect">
            <a:avLst/>
          </a:prstGeom>
        </p:spPr>
      </p:pic>
      <p:sp>
        <p:nvSpPr>
          <p:cNvPr id="8" name="TextBox 7">
            <a:extLst>
              <a:ext uri="{FF2B5EF4-FFF2-40B4-BE49-F238E27FC236}">
                <a16:creationId xmlns:a16="http://schemas.microsoft.com/office/drawing/2014/main" id="{F71003D4-1286-49A3-BF14-6493BA4D05BE}"/>
              </a:ext>
            </a:extLst>
          </p:cNvPr>
          <p:cNvSpPr txBox="1"/>
          <p:nvPr/>
        </p:nvSpPr>
        <p:spPr>
          <a:xfrm>
            <a:off x="1080079" y="5792076"/>
            <a:ext cx="7250356" cy="1323439"/>
          </a:xfrm>
          <a:prstGeom prst="rect">
            <a:avLst/>
          </a:prstGeom>
          <a:noFill/>
        </p:spPr>
        <p:txBody>
          <a:bodyPr wrap="square">
            <a:spAutoFit/>
          </a:bodyPr>
          <a:lstStyle/>
          <a:p>
            <a:pPr marL="342900" indent="-342900" algn="l">
              <a:buAutoNum type="alphaLcParenBoth"/>
            </a:pPr>
            <a:r>
              <a:rPr lang="en-US" sz="1600" b="0" i="0" u="none" strike="noStrike" baseline="0" dirty="0">
                <a:latin typeface="NimbusRomNo9L-Regu"/>
              </a:rPr>
              <a:t>Workspace representation of a robot arm with two degrees of freedom. The workspace is a box with a flat obstacle hanging from the ceiling. </a:t>
            </a:r>
            <a:endParaRPr lang="en-US" sz="1600" dirty="0">
              <a:latin typeface="NimbusRomNo9L-Regu"/>
            </a:endParaRPr>
          </a:p>
          <a:p>
            <a:pPr marL="342900" indent="-342900" algn="l">
              <a:buAutoNum type="alphaLcParenBoth"/>
            </a:pPr>
            <a:r>
              <a:rPr lang="en-US" sz="1600" b="0" i="0" u="none" strike="noStrike" baseline="0" dirty="0">
                <a:latin typeface="NimbusRomNo9L-Regu"/>
              </a:rPr>
              <a:t>Configuration space of the same robot. Only white regions in the space are configurations that are free of collisions. The dot in this diagram corresponds to the configuration of the robot shown on the left.</a:t>
            </a:r>
            <a:endParaRPr lang="en-MY" sz="1600" dirty="0"/>
          </a:p>
        </p:txBody>
      </p:sp>
    </p:spTree>
    <p:extLst>
      <p:ext uri="{BB962C8B-B14F-4D97-AF65-F5344CB8AC3E}">
        <p14:creationId xmlns:p14="http://schemas.microsoft.com/office/powerpoint/2010/main" val="3031766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22</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sp>
        <p:nvSpPr>
          <p:cNvPr id="8" name="TextBox 7">
            <a:extLst>
              <a:ext uri="{FF2B5EF4-FFF2-40B4-BE49-F238E27FC236}">
                <a16:creationId xmlns:a16="http://schemas.microsoft.com/office/drawing/2014/main" id="{F71003D4-1286-49A3-BF14-6493BA4D05BE}"/>
              </a:ext>
            </a:extLst>
          </p:cNvPr>
          <p:cNvSpPr txBox="1"/>
          <p:nvPr/>
        </p:nvSpPr>
        <p:spPr>
          <a:xfrm>
            <a:off x="1295400" y="5838439"/>
            <a:ext cx="7250356" cy="369332"/>
          </a:xfrm>
          <a:prstGeom prst="rect">
            <a:avLst/>
          </a:prstGeom>
          <a:noFill/>
        </p:spPr>
        <p:txBody>
          <a:bodyPr wrap="square">
            <a:spAutoFit/>
          </a:bodyPr>
          <a:lstStyle/>
          <a:p>
            <a:pPr algn="l"/>
            <a:r>
              <a:rPr lang="en-US" sz="1800" b="0" i="0" u="none" strike="noStrike" baseline="0" dirty="0">
                <a:latin typeface="NimbusRomNo9L-Regu"/>
              </a:rPr>
              <a:t>Three robot configurations, shown in workspace and configuration space.</a:t>
            </a:r>
            <a:endParaRPr lang="en-MY" sz="1600" dirty="0"/>
          </a:p>
        </p:txBody>
      </p:sp>
      <p:pic>
        <p:nvPicPr>
          <p:cNvPr id="6" name="Picture 5">
            <a:extLst>
              <a:ext uri="{FF2B5EF4-FFF2-40B4-BE49-F238E27FC236}">
                <a16:creationId xmlns:a16="http://schemas.microsoft.com/office/drawing/2014/main" id="{2EC57D75-F11D-4C97-8015-63DCCA338D11}"/>
              </a:ext>
            </a:extLst>
          </p:cNvPr>
          <p:cNvPicPr>
            <a:picLocks noChangeAspect="1"/>
          </p:cNvPicPr>
          <p:nvPr/>
        </p:nvPicPr>
        <p:blipFill>
          <a:blip r:embed="rId2"/>
          <a:stretch>
            <a:fillRect/>
          </a:stretch>
        </p:blipFill>
        <p:spPr>
          <a:xfrm>
            <a:off x="1074580" y="1327177"/>
            <a:ext cx="7691996" cy="4316237"/>
          </a:xfrm>
          <a:prstGeom prst="rect">
            <a:avLst/>
          </a:prstGeom>
        </p:spPr>
      </p:pic>
    </p:spTree>
    <p:extLst>
      <p:ext uri="{BB962C8B-B14F-4D97-AF65-F5344CB8AC3E}">
        <p14:creationId xmlns:p14="http://schemas.microsoft.com/office/powerpoint/2010/main" val="3527831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23</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sp>
        <p:nvSpPr>
          <p:cNvPr id="7" name="TextBox 6">
            <a:extLst>
              <a:ext uri="{FF2B5EF4-FFF2-40B4-BE49-F238E27FC236}">
                <a16:creationId xmlns:a16="http://schemas.microsoft.com/office/drawing/2014/main" id="{698935DA-4FDD-4C1F-8CCE-1276E5079821}"/>
              </a:ext>
            </a:extLst>
          </p:cNvPr>
          <p:cNvSpPr txBox="1"/>
          <p:nvPr/>
        </p:nvSpPr>
        <p:spPr>
          <a:xfrm>
            <a:off x="1066799" y="1447800"/>
            <a:ext cx="7824189" cy="5632311"/>
          </a:xfrm>
          <a:prstGeom prst="rect">
            <a:avLst/>
          </a:prstGeom>
          <a:noFill/>
        </p:spPr>
        <p:txBody>
          <a:bodyPr wrap="square">
            <a:spAutoFit/>
          </a:bodyPr>
          <a:lstStyle/>
          <a:p>
            <a:pPr algn="l"/>
            <a:r>
              <a:rPr lang="en-MY" sz="1800" b="0" i="0" u="none" strike="noStrike" baseline="0" dirty="0">
                <a:solidFill>
                  <a:srgbClr val="9A009A"/>
                </a:solidFill>
                <a:latin typeface="CMSSBX10"/>
              </a:rPr>
              <a:t>Motion planning</a:t>
            </a:r>
            <a:endParaRPr lang="en-US" dirty="0">
              <a:solidFill>
                <a:srgbClr val="000000"/>
              </a:solidFill>
              <a:latin typeface="NimbusRomNo9L-Regu"/>
            </a:endParaRPr>
          </a:p>
          <a:p>
            <a:pPr algn="l"/>
            <a:r>
              <a:rPr lang="en-MY" sz="1800" b="0" i="0" u="none" strike="noStrike" baseline="0" dirty="0">
                <a:latin typeface="NimbusRomNo9L-Regu"/>
              </a:rPr>
              <a:t>quintessentially continuous-state </a:t>
            </a:r>
            <a:r>
              <a:rPr lang="en-MY" sz="1800" b="0" i="0" u="none" strike="noStrike" baseline="0" dirty="0">
                <a:latin typeface="NimbusRomNo9L-Medi"/>
              </a:rPr>
              <a:t>search problem</a:t>
            </a:r>
            <a:r>
              <a:rPr lang="en-MY" dirty="0">
                <a:latin typeface="NimbusRomNo9L-Regu"/>
              </a:rPr>
              <a:t> &amp;</a:t>
            </a:r>
            <a:r>
              <a:rPr lang="en-US" sz="1800" b="0" i="0" u="none" strike="noStrike" baseline="0" dirty="0">
                <a:latin typeface="NimbusRomNo9L-Regu"/>
              </a:rPr>
              <a:t> sometimes referred to as the </a:t>
            </a:r>
            <a:r>
              <a:rPr lang="en-US" sz="1800" b="0" i="0" u="none" strike="noStrike" baseline="0" dirty="0">
                <a:latin typeface="NimbusRomNo9L-Medi"/>
              </a:rPr>
              <a:t>piano mover’s problem</a:t>
            </a:r>
            <a:endParaRPr lang="en-MY" sz="1800" b="0" i="0" u="none" strike="noStrike" baseline="0" dirty="0">
              <a:latin typeface="NimbusRomNo9L-Regu"/>
            </a:endParaRPr>
          </a:p>
          <a:p>
            <a:pPr algn="l"/>
            <a:endParaRPr lang="en-US" dirty="0">
              <a:solidFill>
                <a:srgbClr val="000000"/>
              </a:solidFill>
              <a:latin typeface="NimbusRomNo9L-Regu"/>
            </a:endParaRPr>
          </a:p>
          <a:p>
            <a:pPr algn="l"/>
            <a:r>
              <a:rPr lang="en-US" sz="1800" b="0" i="0" u="none" strike="noStrike" baseline="0" dirty="0">
                <a:solidFill>
                  <a:srgbClr val="000000"/>
                </a:solidFill>
                <a:latin typeface="NimbusRomNo9L-Regu"/>
              </a:rPr>
              <a:t>Once we have a path, the task of executing a sequence of actions to follow the as a single point in an abstract multidimensional space</a:t>
            </a:r>
          </a:p>
          <a:p>
            <a:pPr algn="l"/>
            <a:endParaRPr lang="en-US" dirty="0">
              <a:solidFill>
                <a:srgbClr val="000000"/>
              </a:solidFill>
              <a:latin typeface="NimbusRomNo9L-Regu"/>
            </a:endParaRP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a workspace </a:t>
            </a:r>
            <a:r>
              <a:rPr lang="en-US" sz="1800" b="0" i="1" u="none" strike="noStrike" baseline="0" dirty="0">
                <a:latin typeface="Times New Roman" panose="02020603050405020304" pitchFamily="18" charset="0"/>
              </a:rPr>
              <a:t>world W </a:t>
            </a:r>
            <a:r>
              <a:rPr lang="en-US" sz="1800" b="0" i="0" u="none" strike="noStrike" baseline="0" dirty="0">
                <a:latin typeface="Times New Roman" panose="02020603050405020304" pitchFamily="18" charset="0"/>
              </a:rPr>
              <a:t>in either </a:t>
            </a:r>
            <a:r>
              <a:rPr lang="en-US" sz="1800" b="0" i="0" u="none" strike="noStrike" baseline="0" dirty="0">
                <a:latin typeface="Century" panose="02040604050505020304" pitchFamily="18" charset="0"/>
              </a:rPr>
              <a:t>R</a:t>
            </a:r>
            <a:r>
              <a:rPr lang="en-US" sz="1800" b="0" i="0" u="none" strike="noStrike" baseline="30000" dirty="0">
                <a:latin typeface="Times New Roman" panose="02020603050405020304" pitchFamily="18" charset="0"/>
              </a:rPr>
              <a:t>2 </a:t>
            </a:r>
            <a:r>
              <a:rPr lang="en-US" sz="1800" b="0" i="0" u="none" strike="noStrike" dirty="0">
                <a:latin typeface="Times New Roman" panose="02020603050405020304" pitchFamily="18" charset="0"/>
              </a:rPr>
              <a:t>for the plane or </a:t>
            </a:r>
            <a:r>
              <a:rPr lang="en-US" sz="1800" b="0" i="0" u="none" strike="noStrike" dirty="0">
                <a:latin typeface="Century" panose="02040604050505020304" pitchFamily="18" charset="0"/>
              </a:rPr>
              <a:t>R</a:t>
            </a:r>
            <a:r>
              <a:rPr lang="en-US" sz="1800" b="0" i="0" u="none" strike="noStrike" baseline="30000" dirty="0">
                <a:latin typeface="Times New Roman" panose="02020603050405020304" pitchFamily="18" charset="0"/>
              </a:rPr>
              <a:t>3</a:t>
            </a:r>
            <a:r>
              <a:rPr lang="en-US" sz="1800" b="0" i="0" u="none" strike="noStrike" dirty="0">
                <a:latin typeface="Times New Roman" panose="02020603050405020304" pitchFamily="18" charset="0"/>
              </a:rPr>
              <a:t> for three dimensions</a:t>
            </a:r>
            <a:r>
              <a:rPr lang="en-US" sz="1800" b="0" i="0" u="none" strike="noStrike" baseline="30000" dirty="0">
                <a:latin typeface="Times New Roman" panose="02020603050405020304" pitchFamily="18" charset="0"/>
              </a:rPr>
              <a:t>,</a:t>
            </a:r>
          </a:p>
          <a:p>
            <a:pPr marL="285750" indent="-285750">
              <a:buFont typeface="Arial" panose="020B0604020202020204" pitchFamily="34" charset="0"/>
              <a:buChar char="•"/>
            </a:pPr>
            <a:r>
              <a:rPr lang="en-MY" sz="1800" b="0" i="0" u="none" strike="noStrike" baseline="0" dirty="0">
                <a:latin typeface="Times New Roman" panose="02020603050405020304" pitchFamily="18" charset="0"/>
              </a:rPr>
              <a:t>an </a:t>
            </a:r>
            <a:r>
              <a:rPr lang="en-MY" sz="1800" b="0" i="1" u="none" strike="noStrike" baseline="0" dirty="0">
                <a:latin typeface="Times New Roman" panose="02020603050405020304" pitchFamily="18" charset="0"/>
              </a:rPr>
              <a:t>obstacle region O </a:t>
            </a:r>
            <a:r>
              <a:rPr lang="en-MY" sz="1800" b="0" i="0" u="none" strike="noStrike" baseline="0" dirty="0">
                <a:latin typeface="Lucida Sans Unicode" panose="020B0602030504020204" pitchFamily="34" charset="0"/>
              </a:rPr>
              <a:t>⊂ </a:t>
            </a:r>
            <a:r>
              <a:rPr lang="en-MY" sz="1800" b="0" i="1" u="none" strike="noStrike" baseline="0" dirty="0">
                <a:latin typeface="Times New Roman" panose="02020603050405020304" pitchFamily="18" charset="0"/>
              </a:rPr>
              <a:t>W </a:t>
            </a:r>
            <a:r>
              <a:rPr lang="en-MY" sz="1800" b="0" i="0" u="none" strike="noStrike" baseline="0" dirty="0">
                <a:latin typeface="Times New Roman" panose="02020603050405020304" pitchFamily="18" charset="0"/>
              </a:rPr>
              <a:t>,</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a robot with a configuration space </a:t>
            </a:r>
            <a:r>
              <a:rPr lang="en-US" sz="1800" b="0" i="1" u="none" strike="noStrike" baseline="0" dirty="0">
                <a:latin typeface="Times New Roman" panose="02020603050405020304" pitchFamily="18" charset="0"/>
              </a:rPr>
              <a:t>C </a:t>
            </a:r>
            <a:r>
              <a:rPr lang="en-US" sz="1800" b="0" i="0" u="none" strike="noStrike" baseline="0" dirty="0">
                <a:latin typeface="Times New Roman" panose="02020603050405020304" pitchFamily="18" charset="0"/>
              </a:rPr>
              <a:t>and set of points </a:t>
            </a:r>
            <a:r>
              <a:rPr lang="en-US" sz="1800" b="0" i="0" u="none" strike="noStrike" baseline="0" dirty="0">
                <a:latin typeface="Lucida Sans Unicode" panose="020B0602030504020204" pitchFamily="34" charset="0"/>
              </a:rPr>
              <a:t>A</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q</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for </a:t>
            </a:r>
            <a:r>
              <a:rPr lang="en-US" sz="1800" b="0" i="1" u="none" strike="noStrike" baseline="0" dirty="0">
                <a:latin typeface="Times New Roman" panose="02020603050405020304" pitchFamily="18" charset="0"/>
              </a:rPr>
              <a:t>q </a:t>
            </a:r>
            <a:r>
              <a:rPr lang="en-US" sz="1800" b="0" i="0" u="none" strike="noStrike" baseline="0" dirty="0">
                <a:latin typeface="Lucida Sans Unicode" panose="020B0602030504020204" pitchFamily="34" charset="0"/>
              </a:rPr>
              <a:t>∈ </a:t>
            </a:r>
            <a:r>
              <a:rPr lang="en-US" sz="1800" b="0" i="1" u="none" strike="noStrike" baseline="0" dirty="0">
                <a:latin typeface="Times New Roman" panose="02020603050405020304" pitchFamily="18" charset="0"/>
              </a:rPr>
              <a:t>C</a:t>
            </a:r>
            <a:r>
              <a:rPr lang="en-US" sz="1800" b="0" i="0" u="none" strike="noStrike" baseline="0" dirty="0">
                <a:latin typeface="Times New Roman" panose="02020603050405020304" pitchFamily="18" charset="0"/>
              </a:rPr>
              <a:t>,</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a starting configuration </a:t>
            </a:r>
            <a:r>
              <a:rPr lang="en-US" sz="1800" b="0" i="1" u="none" strike="noStrike" baseline="0" dirty="0" err="1">
                <a:latin typeface="Times New Roman" panose="02020603050405020304" pitchFamily="18" charset="0"/>
              </a:rPr>
              <a:t>q</a:t>
            </a:r>
            <a:r>
              <a:rPr lang="en-US" sz="1800" b="0" i="1" u="none" strike="noStrike" baseline="-25000" dirty="0" err="1">
                <a:latin typeface="Times New Roman" panose="02020603050405020304" pitchFamily="18" charset="0"/>
              </a:rPr>
              <a:t>s</a:t>
            </a:r>
            <a:r>
              <a:rPr lang="en-US" sz="1800" b="0" i="1" u="none" strike="noStrike" baseline="0" dirty="0">
                <a:latin typeface="Times New Roman" panose="02020603050405020304" pitchFamily="18" charset="0"/>
              </a:rPr>
              <a:t> </a:t>
            </a:r>
            <a:r>
              <a:rPr lang="en-US" sz="1800" b="0" i="0" u="none" strike="noStrike" baseline="0" dirty="0">
                <a:latin typeface="Lucida Sans Unicode" panose="020B0602030504020204" pitchFamily="34" charset="0"/>
              </a:rPr>
              <a:t>∈ </a:t>
            </a:r>
            <a:r>
              <a:rPr lang="en-US" sz="1800" b="0" i="1" u="none" strike="noStrike" baseline="0" dirty="0">
                <a:latin typeface="Times New Roman" panose="02020603050405020304" pitchFamily="18" charset="0"/>
              </a:rPr>
              <a:t>C</a:t>
            </a:r>
            <a:r>
              <a:rPr lang="en-US" sz="1800" b="0" i="0" u="none" strike="noStrike" baseline="0" dirty="0">
                <a:latin typeface="Times New Roman" panose="02020603050405020304" pitchFamily="18" charset="0"/>
              </a:rPr>
              <a:t>, and</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a goal configuration </a:t>
            </a:r>
            <a:r>
              <a:rPr lang="en-US" sz="1800" b="0" i="1" u="none" strike="noStrike" baseline="0" dirty="0" err="1">
                <a:latin typeface="Times New Roman" panose="02020603050405020304" pitchFamily="18" charset="0"/>
              </a:rPr>
              <a:t>q</a:t>
            </a:r>
            <a:r>
              <a:rPr lang="en-US" sz="1800" b="0" i="1" u="none" strike="noStrike" baseline="-25000" dirty="0" err="1">
                <a:latin typeface="Times New Roman" panose="02020603050405020304" pitchFamily="18" charset="0"/>
              </a:rPr>
              <a:t>g</a:t>
            </a:r>
            <a:r>
              <a:rPr lang="en-US" sz="1800" b="0" i="1" u="none" strike="noStrike" baseline="0" dirty="0">
                <a:latin typeface="Times New Roman" panose="02020603050405020304" pitchFamily="18" charset="0"/>
              </a:rPr>
              <a:t> </a:t>
            </a:r>
            <a:r>
              <a:rPr lang="en-US" sz="1800" b="0" i="0" u="none" strike="noStrike" baseline="0" dirty="0">
                <a:latin typeface="Lucida Sans Unicode" panose="020B0602030504020204" pitchFamily="34" charset="0"/>
              </a:rPr>
              <a:t>∈ </a:t>
            </a:r>
            <a:r>
              <a:rPr lang="en-US" sz="1800" b="0" i="1" u="none" strike="noStrike" baseline="0" dirty="0">
                <a:latin typeface="Times New Roman" panose="02020603050405020304" pitchFamily="18" charset="0"/>
              </a:rPr>
              <a:t>C</a:t>
            </a:r>
            <a:r>
              <a:rPr lang="en-US" sz="1800" b="0" i="0" u="none" strike="noStrike" baseline="0" dirty="0">
                <a:latin typeface="Times New Roman" panose="02020603050405020304" pitchFamily="18" charset="0"/>
              </a:rPr>
              <a:t>.</a:t>
            </a:r>
          </a:p>
          <a:p>
            <a:pPr marL="285750" indent="-285750">
              <a:buFont typeface="Arial" panose="020B0604020202020204" pitchFamily="34" charset="0"/>
              <a:buChar char="•"/>
            </a:pPr>
            <a:endParaRPr lang="en-US" dirty="0">
              <a:latin typeface="Times New Roman" panose="02020603050405020304" pitchFamily="18" charset="0"/>
            </a:endParaRPr>
          </a:p>
          <a:p>
            <a:r>
              <a:rPr lang="en-US" sz="1800" b="0" i="0" u="none" strike="noStrike" baseline="0" dirty="0">
                <a:latin typeface="NimbusRomNo9L-Regu"/>
              </a:rPr>
              <a:t>some ways of solving the motion planning problem</a:t>
            </a:r>
          </a:p>
          <a:p>
            <a:pPr marL="285750" indent="-285750">
              <a:buFont typeface="Arial" panose="020B0604020202020204" pitchFamily="34" charset="0"/>
              <a:buChar char="•"/>
            </a:pPr>
            <a:r>
              <a:rPr lang="en-MY" sz="1800" b="0" i="0" u="none" strike="noStrike" baseline="0" dirty="0">
                <a:latin typeface="CMSSBX10"/>
              </a:rPr>
              <a:t>Visibility graphs</a:t>
            </a:r>
            <a:endParaRPr lang="en-US" sz="1800" b="0" i="0" u="none" strike="noStrike" baseline="0" dirty="0">
              <a:latin typeface="Times New Roman" panose="02020603050405020304" pitchFamily="18" charset="0"/>
            </a:endParaRPr>
          </a:p>
          <a:p>
            <a:pPr marL="285750" indent="-285750" algn="l">
              <a:buFont typeface="Arial" panose="020B0604020202020204" pitchFamily="34" charset="0"/>
              <a:buChar char="•"/>
            </a:pPr>
            <a:r>
              <a:rPr lang="en-MY" sz="1800" b="0" i="0" u="none" strike="noStrike" baseline="0" dirty="0">
                <a:latin typeface="CMSSBX10"/>
              </a:rPr>
              <a:t>Voronoi diagrams</a:t>
            </a:r>
          </a:p>
          <a:p>
            <a:pPr marL="285750" indent="-285750" algn="l">
              <a:buFont typeface="Arial" panose="020B0604020202020204" pitchFamily="34" charset="0"/>
              <a:buChar char="•"/>
            </a:pPr>
            <a:r>
              <a:rPr lang="en-MY" sz="1800" b="0" i="0" u="none" strike="noStrike" baseline="0" dirty="0">
                <a:latin typeface="CMSSBX10"/>
              </a:rPr>
              <a:t>Cell decomposition</a:t>
            </a:r>
          </a:p>
          <a:p>
            <a:pPr marL="285750" indent="-285750" algn="l">
              <a:buFont typeface="Arial" panose="020B0604020202020204" pitchFamily="34" charset="0"/>
              <a:buChar char="•"/>
            </a:pPr>
            <a:r>
              <a:rPr lang="en-MY" sz="1800" b="0" i="0" u="none" strike="noStrike" baseline="0" dirty="0">
                <a:latin typeface="CMSSBX10"/>
              </a:rPr>
              <a:t>Randomized motion planning</a:t>
            </a:r>
            <a:endParaRPr lang="en-MY" dirty="0">
              <a:latin typeface="CMSSBX10"/>
            </a:endParaRPr>
          </a:p>
          <a:p>
            <a:pPr marL="285750" indent="-285750" algn="l">
              <a:buFont typeface="Arial" panose="020B0604020202020204" pitchFamily="34" charset="0"/>
              <a:buChar char="•"/>
            </a:pPr>
            <a:r>
              <a:rPr lang="en-MY" sz="1800" b="0" i="0" u="none" strike="noStrike" baseline="0" dirty="0">
                <a:latin typeface="CMSSBX10"/>
              </a:rPr>
              <a:t>Rapidly-exploring random trees (RRT)</a:t>
            </a:r>
          </a:p>
          <a:p>
            <a:pPr marL="285750" indent="-285750" algn="l">
              <a:buFont typeface="Arial" panose="020B0604020202020204" pitchFamily="34" charset="0"/>
              <a:buChar char="•"/>
            </a:pPr>
            <a:r>
              <a:rPr lang="en-US" sz="1800" b="0" i="0" u="none" strike="noStrike" baseline="0" dirty="0">
                <a:latin typeface="CMSSBX10"/>
              </a:rPr>
              <a:t>Trajectory optimization for kinematic planning</a:t>
            </a:r>
            <a:endParaRPr lang="en-US" sz="1800" b="0" i="0" u="none" strike="noStrike" baseline="0" dirty="0">
              <a:latin typeface="NimbusRomNo9L-Regu"/>
            </a:endParaRPr>
          </a:p>
        </p:txBody>
      </p:sp>
    </p:spTree>
    <p:extLst>
      <p:ext uri="{BB962C8B-B14F-4D97-AF65-F5344CB8AC3E}">
        <p14:creationId xmlns:p14="http://schemas.microsoft.com/office/powerpoint/2010/main" val="173122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24</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sp>
        <p:nvSpPr>
          <p:cNvPr id="12" name="TextBox 11">
            <a:extLst>
              <a:ext uri="{FF2B5EF4-FFF2-40B4-BE49-F238E27FC236}">
                <a16:creationId xmlns:a16="http://schemas.microsoft.com/office/drawing/2014/main" id="{86693156-013F-4DCE-AD5B-E4502B217DED}"/>
              </a:ext>
            </a:extLst>
          </p:cNvPr>
          <p:cNvSpPr txBox="1"/>
          <p:nvPr/>
        </p:nvSpPr>
        <p:spPr>
          <a:xfrm>
            <a:off x="1066800" y="5730559"/>
            <a:ext cx="7722233" cy="646331"/>
          </a:xfrm>
          <a:prstGeom prst="rect">
            <a:avLst/>
          </a:prstGeom>
          <a:noFill/>
        </p:spPr>
        <p:txBody>
          <a:bodyPr wrap="square">
            <a:spAutoFit/>
          </a:bodyPr>
          <a:lstStyle/>
          <a:p>
            <a:pPr algn="l"/>
            <a:r>
              <a:rPr lang="en-US" sz="1800" b="0" i="0" u="none" strike="noStrike" baseline="0" dirty="0">
                <a:latin typeface="NimbusRomNo9L-Regu"/>
              </a:rPr>
              <a:t>A Voronoi diagram showing the set of points (black lines) equidistant to two</a:t>
            </a:r>
          </a:p>
          <a:p>
            <a:pPr algn="l"/>
            <a:r>
              <a:rPr lang="en-MY" sz="1800" b="0" i="0" u="none" strike="noStrike" baseline="0" dirty="0">
                <a:latin typeface="NimbusRomNo9L-Regu"/>
              </a:rPr>
              <a:t>or more obstacles in configuration space</a:t>
            </a:r>
            <a:endParaRPr lang="en-MY" dirty="0"/>
          </a:p>
        </p:txBody>
      </p:sp>
      <p:pic>
        <p:nvPicPr>
          <p:cNvPr id="6" name="Picture 5">
            <a:extLst>
              <a:ext uri="{FF2B5EF4-FFF2-40B4-BE49-F238E27FC236}">
                <a16:creationId xmlns:a16="http://schemas.microsoft.com/office/drawing/2014/main" id="{4F92E2F8-D3F9-4B91-8F75-1D37D5BEDD90}"/>
              </a:ext>
            </a:extLst>
          </p:cNvPr>
          <p:cNvPicPr>
            <a:picLocks noChangeAspect="1"/>
          </p:cNvPicPr>
          <p:nvPr/>
        </p:nvPicPr>
        <p:blipFill>
          <a:blip r:embed="rId2"/>
          <a:stretch>
            <a:fillRect/>
          </a:stretch>
        </p:blipFill>
        <p:spPr>
          <a:xfrm>
            <a:off x="2743200" y="1395510"/>
            <a:ext cx="4274036" cy="4162425"/>
          </a:xfrm>
          <a:prstGeom prst="rect">
            <a:avLst/>
          </a:prstGeom>
        </p:spPr>
      </p:pic>
    </p:spTree>
    <p:extLst>
      <p:ext uri="{BB962C8B-B14F-4D97-AF65-F5344CB8AC3E}">
        <p14:creationId xmlns:p14="http://schemas.microsoft.com/office/powerpoint/2010/main" val="3249952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25</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sp>
        <p:nvSpPr>
          <p:cNvPr id="12" name="TextBox 11">
            <a:extLst>
              <a:ext uri="{FF2B5EF4-FFF2-40B4-BE49-F238E27FC236}">
                <a16:creationId xmlns:a16="http://schemas.microsoft.com/office/drawing/2014/main" id="{86693156-013F-4DCE-AD5B-E4502B217DED}"/>
              </a:ext>
            </a:extLst>
          </p:cNvPr>
          <p:cNvSpPr txBox="1"/>
          <p:nvPr/>
        </p:nvSpPr>
        <p:spPr>
          <a:xfrm>
            <a:off x="1168754" y="5562600"/>
            <a:ext cx="7722233" cy="1477328"/>
          </a:xfrm>
          <a:prstGeom prst="rect">
            <a:avLst/>
          </a:prstGeom>
          <a:noFill/>
        </p:spPr>
        <p:txBody>
          <a:bodyPr wrap="square">
            <a:spAutoFit/>
          </a:bodyPr>
          <a:lstStyle/>
          <a:p>
            <a:pPr algn="l"/>
            <a:r>
              <a:rPr lang="en-US" sz="1800" b="0" i="0" u="none" strike="noStrike" baseline="0" dirty="0">
                <a:latin typeface="NimbusRomNo9L-Regu"/>
              </a:rPr>
              <a:t>The </a:t>
            </a:r>
            <a:r>
              <a:rPr lang="en-US" sz="1800" b="1" i="0" u="none" strike="noStrike" baseline="0" dirty="0">
                <a:latin typeface="NimbusRomNo9L-Regu"/>
              </a:rPr>
              <a:t>bidirectional RRT algorithm </a:t>
            </a:r>
            <a:r>
              <a:rPr lang="en-US" sz="1800" b="0" i="0" u="none" strike="noStrike" baseline="0" dirty="0">
                <a:latin typeface="NimbusRomNo9L-Regu"/>
              </a:rPr>
              <a:t>constructs two trees (one from the start, the</a:t>
            </a:r>
          </a:p>
          <a:p>
            <a:pPr algn="l"/>
            <a:r>
              <a:rPr lang="en-US" sz="1800" b="0" i="0" u="none" strike="noStrike" baseline="0" dirty="0">
                <a:latin typeface="NimbusRomNo9L-Regu"/>
              </a:rPr>
              <a:t>other from the goal) by incrementally connecting each sample to the closest node in each tree, if the connection is possible. When a sample connects to both trees, that means we have </a:t>
            </a:r>
            <a:r>
              <a:rPr lang="en-MY" sz="1800" b="0" i="0" u="none" strike="noStrike" baseline="0" dirty="0">
                <a:latin typeface="NimbusRomNo9L-Regu"/>
              </a:rPr>
              <a:t>found a solution path.</a:t>
            </a:r>
          </a:p>
          <a:p>
            <a:pPr algn="l"/>
            <a:endParaRPr lang="en-MY" dirty="0"/>
          </a:p>
        </p:txBody>
      </p:sp>
      <p:pic>
        <p:nvPicPr>
          <p:cNvPr id="4" name="Picture 3">
            <a:extLst>
              <a:ext uri="{FF2B5EF4-FFF2-40B4-BE49-F238E27FC236}">
                <a16:creationId xmlns:a16="http://schemas.microsoft.com/office/drawing/2014/main" id="{BDA692C7-D95D-473A-9CA4-62FE09A286FC}"/>
              </a:ext>
            </a:extLst>
          </p:cNvPr>
          <p:cNvPicPr>
            <a:picLocks noChangeAspect="1"/>
          </p:cNvPicPr>
          <p:nvPr/>
        </p:nvPicPr>
        <p:blipFill>
          <a:blip r:embed="rId2"/>
          <a:stretch>
            <a:fillRect/>
          </a:stretch>
        </p:blipFill>
        <p:spPr>
          <a:xfrm>
            <a:off x="1614643" y="1468142"/>
            <a:ext cx="6829114" cy="3758469"/>
          </a:xfrm>
          <a:prstGeom prst="rect">
            <a:avLst/>
          </a:prstGeom>
        </p:spPr>
      </p:pic>
    </p:spTree>
    <p:extLst>
      <p:ext uri="{BB962C8B-B14F-4D97-AF65-F5344CB8AC3E}">
        <p14:creationId xmlns:p14="http://schemas.microsoft.com/office/powerpoint/2010/main" val="1823421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26</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pic>
        <p:nvPicPr>
          <p:cNvPr id="10" name="Picture 9">
            <a:extLst>
              <a:ext uri="{FF2B5EF4-FFF2-40B4-BE49-F238E27FC236}">
                <a16:creationId xmlns:a16="http://schemas.microsoft.com/office/drawing/2014/main" id="{E8504D88-9D84-4E8C-924A-B985D7C1F2A9}"/>
              </a:ext>
            </a:extLst>
          </p:cNvPr>
          <p:cNvPicPr>
            <a:picLocks noChangeAspect="1"/>
          </p:cNvPicPr>
          <p:nvPr/>
        </p:nvPicPr>
        <p:blipFill>
          <a:blip r:embed="rId2"/>
          <a:stretch>
            <a:fillRect/>
          </a:stretch>
        </p:blipFill>
        <p:spPr>
          <a:xfrm>
            <a:off x="1066800" y="1447800"/>
            <a:ext cx="7631949" cy="3948112"/>
          </a:xfrm>
          <a:prstGeom prst="rect">
            <a:avLst/>
          </a:prstGeom>
        </p:spPr>
      </p:pic>
      <p:sp>
        <p:nvSpPr>
          <p:cNvPr id="12" name="TextBox 11">
            <a:extLst>
              <a:ext uri="{FF2B5EF4-FFF2-40B4-BE49-F238E27FC236}">
                <a16:creationId xmlns:a16="http://schemas.microsoft.com/office/drawing/2014/main" id="{86693156-013F-4DCE-AD5B-E4502B217DED}"/>
              </a:ext>
            </a:extLst>
          </p:cNvPr>
          <p:cNvSpPr txBox="1"/>
          <p:nvPr/>
        </p:nvSpPr>
        <p:spPr>
          <a:xfrm>
            <a:off x="1168754" y="5562600"/>
            <a:ext cx="7722233" cy="1477328"/>
          </a:xfrm>
          <a:prstGeom prst="rect">
            <a:avLst/>
          </a:prstGeom>
          <a:noFill/>
        </p:spPr>
        <p:txBody>
          <a:bodyPr wrap="square">
            <a:spAutoFit/>
          </a:bodyPr>
          <a:lstStyle/>
          <a:p>
            <a:pPr marR="1170" algn="just"/>
            <a:r>
              <a:rPr lang="en-US" sz="1800" b="0" i="0" u="none" strike="noStrike" baseline="0" dirty="0">
                <a:solidFill>
                  <a:srgbClr val="000000"/>
                </a:solidFill>
                <a:latin typeface="Times New Roman" panose="02020603050405020304" pitchFamily="18" charset="0"/>
              </a:rPr>
              <a:t>The probabilistic roadmap (PRM) algorithm. </a:t>
            </a:r>
            <a:r>
              <a:rPr lang="en-US" sz="1800" b="1" i="0" u="none" strike="noStrike" baseline="0" dirty="0">
                <a:solidFill>
                  <a:srgbClr val="000000"/>
                </a:solidFill>
                <a:latin typeface="Times New Roman" panose="02020603050405020304" pitchFamily="18" charset="0"/>
              </a:rPr>
              <a:t>Top left</a:t>
            </a:r>
            <a:r>
              <a:rPr lang="en-US" sz="1800" b="0" i="0" u="none" strike="noStrike" baseline="0" dirty="0">
                <a:solidFill>
                  <a:srgbClr val="000000"/>
                </a:solidFill>
                <a:latin typeface="Times New Roman" panose="02020603050405020304" pitchFamily="18" charset="0"/>
              </a:rPr>
              <a:t>: the start and goal con- figurations. </a:t>
            </a:r>
            <a:r>
              <a:rPr lang="en-US" sz="1800" b="1" i="0" u="none" strike="noStrike" baseline="0" dirty="0">
                <a:solidFill>
                  <a:srgbClr val="000000"/>
                </a:solidFill>
                <a:latin typeface="Times New Roman" panose="02020603050405020304" pitchFamily="18" charset="0"/>
              </a:rPr>
              <a:t>Top right</a:t>
            </a:r>
            <a:r>
              <a:rPr lang="en-US" sz="1800" b="0" i="0" u="none" strike="noStrike" baseline="0" dirty="0">
                <a:solidFill>
                  <a:srgbClr val="000000"/>
                </a:solidFill>
                <a:latin typeface="Times New Roman" panose="02020603050405020304" pitchFamily="18" charset="0"/>
              </a:rPr>
              <a:t>: sample </a:t>
            </a:r>
            <a:r>
              <a:rPr lang="en-US" sz="1800" b="0" i="1" u="none" strike="noStrike" baseline="0" dirty="0">
                <a:solidFill>
                  <a:srgbClr val="000000"/>
                </a:solidFill>
                <a:latin typeface="Times New Roman" panose="02020603050405020304" pitchFamily="18" charset="0"/>
              </a:rPr>
              <a:t>M </a:t>
            </a:r>
            <a:r>
              <a:rPr lang="en-US" sz="1800" b="0" i="0" u="none" strike="noStrike" baseline="0" dirty="0">
                <a:solidFill>
                  <a:srgbClr val="000000"/>
                </a:solidFill>
                <a:latin typeface="Times New Roman" panose="02020603050405020304" pitchFamily="18" charset="0"/>
              </a:rPr>
              <a:t>collision-free milestones (here </a:t>
            </a:r>
            <a:r>
              <a:rPr lang="en-US" sz="1800" b="0" i="1" u="none" strike="noStrike" baseline="0" dirty="0">
                <a:solidFill>
                  <a:srgbClr val="000000"/>
                </a:solidFill>
                <a:latin typeface="Times New Roman" panose="02020603050405020304" pitchFamily="18" charset="0"/>
              </a:rPr>
              <a:t>M </a:t>
            </a:r>
            <a:r>
              <a:rPr lang="en-US" sz="1800" b="0" i="0" u="none" strike="noStrike" baseline="0" dirty="0">
                <a:solidFill>
                  <a:srgbClr val="000000"/>
                </a:solidFill>
                <a:latin typeface="Lucida Sans Unicode" panose="020B0602030504020204" pitchFamily="34" charset="0"/>
              </a:rPr>
              <a:t>= </a:t>
            </a:r>
            <a:r>
              <a:rPr lang="en-US" sz="1800" b="0" i="0" u="none" strike="noStrike" baseline="0" dirty="0">
                <a:solidFill>
                  <a:srgbClr val="000000"/>
                </a:solidFill>
                <a:latin typeface="Times New Roman" panose="02020603050405020304" pitchFamily="18" charset="0"/>
              </a:rPr>
              <a:t>5). </a:t>
            </a:r>
            <a:r>
              <a:rPr lang="en-US" sz="1800" b="1" i="0" u="none" strike="noStrike" baseline="0" dirty="0">
                <a:solidFill>
                  <a:srgbClr val="000000"/>
                </a:solidFill>
                <a:latin typeface="Times New Roman" panose="02020603050405020304" pitchFamily="18" charset="0"/>
              </a:rPr>
              <a:t>Bottom left</a:t>
            </a:r>
            <a:r>
              <a:rPr lang="en-US" sz="1800" b="0" i="0" u="none" strike="noStrike" baseline="0" dirty="0">
                <a:solidFill>
                  <a:srgbClr val="000000"/>
                </a:solidFill>
                <a:latin typeface="Times New Roman" panose="02020603050405020304" pitchFamily="18" charset="0"/>
              </a:rPr>
              <a:t>: con- </a:t>
            </a:r>
            <a:r>
              <a:rPr lang="en-US" sz="1800" b="0" i="0" u="none" strike="noStrike" baseline="0" dirty="0" err="1">
                <a:solidFill>
                  <a:srgbClr val="000000"/>
                </a:solidFill>
                <a:latin typeface="Times New Roman" panose="02020603050405020304" pitchFamily="18" charset="0"/>
              </a:rPr>
              <a:t>nect</a:t>
            </a:r>
            <a:r>
              <a:rPr lang="en-US" sz="1800" b="0" i="0" u="none" strike="noStrike" baseline="0" dirty="0">
                <a:solidFill>
                  <a:srgbClr val="000000"/>
                </a:solidFill>
                <a:latin typeface="Times New Roman" panose="02020603050405020304" pitchFamily="18" charset="0"/>
              </a:rPr>
              <a:t> each milestone to its </a:t>
            </a:r>
            <a:r>
              <a:rPr lang="en-US" sz="1800" b="0" i="1" u="none" strike="noStrike" baseline="0" dirty="0">
                <a:solidFill>
                  <a:srgbClr val="000000"/>
                </a:solidFill>
                <a:latin typeface="Times New Roman" panose="02020603050405020304" pitchFamily="18" charset="0"/>
              </a:rPr>
              <a:t>k </a:t>
            </a:r>
            <a:r>
              <a:rPr lang="en-US" sz="1800" b="0" i="0" u="none" strike="noStrike" baseline="0" dirty="0">
                <a:solidFill>
                  <a:srgbClr val="000000"/>
                </a:solidFill>
                <a:latin typeface="Times New Roman" panose="02020603050405020304" pitchFamily="18" charset="0"/>
              </a:rPr>
              <a:t>nearest neighbors (here </a:t>
            </a:r>
            <a:r>
              <a:rPr lang="en-US" sz="1800" b="0" i="1" u="none" strike="noStrike" baseline="0" dirty="0">
                <a:solidFill>
                  <a:srgbClr val="000000"/>
                </a:solidFill>
                <a:latin typeface="Times New Roman" panose="02020603050405020304" pitchFamily="18" charset="0"/>
              </a:rPr>
              <a:t>k </a:t>
            </a:r>
            <a:r>
              <a:rPr lang="en-US" sz="1800" b="0" i="0" u="none" strike="noStrike" baseline="0" dirty="0">
                <a:solidFill>
                  <a:srgbClr val="000000"/>
                </a:solidFill>
                <a:latin typeface="Lucida Sans Unicode" panose="020B0602030504020204" pitchFamily="34" charset="0"/>
              </a:rPr>
              <a:t>= </a:t>
            </a:r>
            <a:r>
              <a:rPr lang="en-US" sz="1800" b="0" i="0" u="none" strike="noStrike" baseline="0" dirty="0">
                <a:solidFill>
                  <a:srgbClr val="000000"/>
                </a:solidFill>
                <a:latin typeface="Times New Roman" panose="02020603050405020304" pitchFamily="18" charset="0"/>
              </a:rPr>
              <a:t>3). </a:t>
            </a:r>
            <a:r>
              <a:rPr lang="en-US" sz="1800" b="1" i="0" u="none" strike="noStrike" baseline="0" dirty="0">
                <a:solidFill>
                  <a:srgbClr val="000000"/>
                </a:solidFill>
                <a:latin typeface="Times New Roman" panose="02020603050405020304" pitchFamily="18" charset="0"/>
              </a:rPr>
              <a:t>Bottom right</a:t>
            </a:r>
            <a:r>
              <a:rPr lang="en-US" sz="1800" b="0" i="0" u="none" strike="noStrike" baseline="0" dirty="0">
                <a:solidFill>
                  <a:srgbClr val="000000"/>
                </a:solidFill>
                <a:latin typeface="Times New Roman" panose="02020603050405020304" pitchFamily="18" charset="0"/>
              </a:rPr>
              <a:t>: find the shortest </a:t>
            </a:r>
            <a:r>
              <a:rPr lang="en-US" sz="1800" b="0" i="0" u="none" strike="noStrike" baseline="0" dirty="0">
                <a:latin typeface="Times New Roman" panose="02020603050405020304" pitchFamily="18" charset="0"/>
              </a:rPr>
              <a:t>art to the goal on the resulting graph.</a:t>
            </a:r>
          </a:p>
          <a:p>
            <a:pPr algn="l"/>
            <a:endParaRPr lang="en-MY" dirty="0"/>
          </a:p>
        </p:txBody>
      </p:sp>
    </p:spTree>
    <p:extLst>
      <p:ext uri="{BB962C8B-B14F-4D97-AF65-F5344CB8AC3E}">
        <p14:creationId xmlns:p14="http://schemas.microsoft.com/office/powerpoint/2010/main" val="3621150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27</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pic>
        <p:nvPicPr>
          <p:cNvPr id="4" name="Picture 3">
            <a:extLst>
              <a:ext uri="{FF2B5EF4-FFF2-40B4-BE49-F238E27FC236}">
                <a16:creationId xmlns:a16="http://schemas.microsoft.com/office/drawing/2014/main" id="{A0E69758-67C0-4786-B73C-6680592158D6}"/>
              </a:ext>
            </a:extLst>
          </p:cNvPr>
          <p:cNvPicPr>
            <a:picLocks noChangeAspect="1"/>
          </p:cNvPicPr>
          <p:nvPr/>
        </p:nvPicPr>
        <p:blipFill>
          <a:blip r:embed="rId2"/>
          <a:stretch>
            <a:fillRect/>
          </a:stretch>
        </p:blipFill>
        <p:spPr>
          <a:xfrm>
            <a:off x="1168755" y="1524000"/>
            <a:ext cx="7824055" cy="3200400"/>
          </a:xfrm>
          <a:prstGeom prst="rect">
            <a:avLst/>
          </a:prstGeom>
        </p:spPr>
      </p:pic>
      <p:sp>
        <p:nvSpPr>
          <p:cNvPr id="8" name="TextBox 7">
            <a:extLst>
              <a:ext uri="{FF2B5EF4-FFF2-40B4-BE49-F238E27FC236}">
                <a16:creationId xmlns:a16="http://schemas.microsoft.com/office/drawing/2014/main" id="{411BBF6D-BF5A-4F9F-99BC-5159998047DD}"/>
              </a:ext>
            </a:extLst>
          </p:cNvPr>
          <p:cNvSpPr txBox="1"/>
          <p:nvPr/>
        </p:nvSpPr>
        <p:spPr>
          <a:xfrm>
            <a:off x="1164090" y="4929906"/>
            <a:ext cx="7522710" cy="1200329"/>
          </a:xfrm>
          <a:prstGeom prst="rect">
            <a:avLst/>
          </a:prstGeom>
          <a:noFill/>
        </p:spPr>
        <p:txBody>
          <a:bodyPr wrap="square">
            <a:spAutoFit/>
          </a:bodyPr>
          <a:lstStyle/>
          <a:p>
            <a:pPr algn="l"/>
            <a:r>
              <a:rPr lang="en-US" sz="1800" b="1" i="0" u="none" strike="noStrike" baseline="0" dirty="0">
                <a:latin typeface="NimbusRomNo9L-Regu"/>
              </a:rPr>
              <a:t>Trajectory optimization </a:t>
            </a:r>
            <a:r>
              <a:rPr lang="en-US" sz="1800" b="0" i="0" u="none" strike="noStrike" baseline="0" dirty="0">
                <a:latin typeface="NimbusRomNo9L-Regu"/>
              </a:rPr>
              <a:t>for motion planning. Two point-obstacles with circular</a:t>
            </a:r>
          </a:p>
          <a:p>
            <a:pPr algn="l"/>
            <a:r>
              <a:rPr lang="en-US" sz="1800" b="0" i="0" u="none" strike="noStrike" baseline="0" dirty="0">
                <a:latin typeface="NimbusRomNo9L-Regu"/>
              </a:rPr>
              <a:t>bands of decreasing cost around them. The optimizer starts with the straight line trajectory, and lets the obstacles bend the line away from collisions, finding the minimum path through the </a:t>
            </a:r>
            <a:r>
              <a:rPr lang="en-MY" sz="1800" b="0" i="0" u="none" strike="noStrike" baseline="0" dirty="0">
                <a:latin typeface="NimbusRomNo9L-Regu"/>
              </a:rPr>
              <a:t>cost field.</a:t>
            </a:r>
            <a:endParaRPr lang="en-MY" dirty="0"/>
          </a:p>
        </p:txBody>
      </p:sp>
    </p:spTree>
    <p:extLst>
      <p:ext uri="{BB962C8B-B14F-4D97-AF65-F5344CB8AC3E}">
        <p14:creationId xmlns:p14="http://schemas.microsoft.com/office/powerpoint/2010/main" val="136155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28</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14949-DB28-46FB-ABB2-36113A3AC410}"/>
                  </a:ext>
                </a:extLst>
              </p:cNvPr>
              <p:cNvSpPr txBox="1"/>
              <p:nvPr/>
            </p:nvSpPr>
            <p:spPr>
              <a:xfrm>
                <a:off x="1168755" y="1200529"/>
                <a:ext cx="7900388" cy="5925340"/>
              </a:xfrm>
              <a:prstGeom prst="rect">
                <a:avLst/>
              </a:prstGeom>
              <a:noFill/>
            </p:spPr>
            <p:txBody>
              <a:bodyPr wrap="square">
                <a:spAutoFit/>
              </a:bodyPr>
              <a:lstStyle/>
              <a:p>
                <a:r>
                  <a:rPr lang="en-MY" sz="1800" b="0" i="0" u="none" strike="noStrike" baseline="0" dirty="0">
                    <a:solidFill>
                      <a:srgbClr val="9A009A"/>
                    </a:solidFill>
                    <a:latin typeface="CMSSBX10"/>
                  </a:rPr>
                  <a:t>Trajectory tracking control</a:t>
                </a:r>
                <a:endParaRPr lang="en-MY" dirty="0">
                  <a:solidFill>
                    <a:srgbClr val="9A009A"/>
                  </a:solidFill>
                  <a:latin typeface="CMSSBX10"/>
                </a:endParaRPr>
              </a:p>
              <a:p>
                <a:pPr marL="285750" indent="-285750">
                  <a:buFont typeface="Arial" panose="020B0604020202020204" pitchFamily="34" charset="0"/>
                  <a:buChar char="•"/>
                </a:pPr>
                <a:r>
                  <a:rPr lang="en-US" sz="1800" b="1" u="none" strike="noStrike" baseline="0" dirty="0">
                    <a:latin typeface="Times New Roman" panose="02020603050405020304" pitchFamily="18" charset="0"/>
                  </a:rPr>
                  <a:t>From</a:t>
                </a:r>
                <a:r>
                  <a:rPr lang="en-US" sz="1800" b="1" i="1" u="none" strike="noStrike" baseline="0" dirty="0">
                    <a:latin typeface="Times New Roman" panose="02020603050405020304" pitchFamily="18" charset="0"/>
                  </a:rPr>
                  <a:t> </a:t>
                </a:r>
                <a:r>
                  <a:rPr lang="en-US" sz="1800" b="1" i="0" u="none" strike="noStrike" baseline="0" dirty="0">
                    <a:latin typeface="Times New Roman" panose="02020603050405020304" pitchFamily="18" charset="0"/>
                  </a:rPr>
                  <a:t>configurations to torques for open-loop tracking</a:t>
                </a:r>
                <a:r>
                  <a:rPr lang="en-US" sz="1800" b="0" i="0" u="none" strike="noStrike" baseline="0" dirty="0">
                    <a:latin typeface="Times New Roman" panose="02020603050405020304" pitchFamily="18" charset="0"/>
                  </a:rPr>
                  <a:t>: Our path </a:t>
                </a:r>
                <a:r>
                  <a:rPr lang="en-US" sz="1800" b="0" i="1" u="none" strike="noStrike" baseline="0" dirty="0">
                    <a:latin typeface="Arial" panose="020B0604020202020204" pitchFamily="34" charset="0"/>
                  </a:rPr>
                  <a:t>τ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t</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gives us configurations. The robot starts at rest at </a:t>
                </a:r>
                <a:r>
                  <a:rPr lang="en-US" sz="1800" b="0" i="1" u="none" strike="noStrike" baseline="0" dirty="0" err="1">
                    <a:latin typeface="Times New Roman" panose="02020603050405020304" pitchFamily="18" charset="0"/>
                  </a:rPr>
                  <a:t>q</a:t>
                </a:r>
                <a:r>
                  <a:rPr lang="en-US" sz="1800" b="0" i="1" u="none" strike="noStrike" baseline="-25000" dirty="0" err="1">
                    <a:latin typeface="Times New Roman" panose="02020603050405020304" pitchFamily="18" charset="0"/>
                  </a:rPr>
                  <a:t>s</a:t>
                </a:r>
                <a:r>
                  <a:rPr lang="en-US" sz="1800" b="0" i="1" u="none" strike="noStrike" baseline="0" dirty="0">
                    <a:latin typeface="Times New Roman" panose="02020603050405020304" pitchFamily="18" charset="0"/>
                  </a:rPr>
                  <a:t> </a:t>
                </a:r>
                <a:r>
                  <a:rPr lang="en-US" sz="1800" b="0" i="0" u="none" strike="noStrike" baseline="0" dirty="0">
                    <a:latin typeface="Tahoma" panose="020B0604030504040204" pitchFamily="34" charset="0"/>
                  </a:rPr>
                  <a:t>= </a:t>
                </a:r>
                <a:r>
                  <a:rPr lang="en-US" sz="1800" b="0" i="1" u="none" strike="noStrike" baseline="0" dirty="0">
                    <a:latin typeface="Arial" panose="020B0604020202020204" pitchFamily="34" charset="0"/>
                  </a:rPr>
                  <a:t>τ </a:t>
                </a:r>
                <a:r>
                  <a:rPr lang="en-US" sz="1800" b="0" i="0" u="none" strike="noStrike" baseline="0" dirty="0">
                    <a:latin typeface="Tahoma" panose="020B0604030504040204" pitchFamily="34" charset="0"/>
                  </a:rPr>
                  <a:t>(</a:t>
                </a:r>
                <a:r>
                  <a:rPr lang="en-US" sz="1800" b="0" i="0" u="none" strike="noStrike" baseline="0" dirty="0">
                    <a:latin typeface="Times New Roman" panose="02020603050405020304" pitchFamily="18" charset="0"/>
                  </a:rPr>
                  <a:t>0</a:t>
                </a:r>
                <a:r>
                  <a:rPr lang="en-US" sz="1800" b="0" i="0" u="none" strike="noStrike" baseline="0" dirty="0">
                    <a:latin typeface="Tahoma" panose="020B0604030504040204" pitchFamily="34" charset="0"/>
                  </a:rPr>
                  <a:t>)</a:t>
                </a:r>
                <a:r>
                  <a:rPr lang="en-US" sz="1800" b="0" i="0" u="none" strike="noStrike" baseline="0" dirty="0">
                    <a:latin typeface="Times New Roman" panose="02020603050405020304" pitchFamily="18" charset="0"/>
                  </a:rPr>
                  <a:t>. From there the robot’s motors will turn currents</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The robot a function </a:t>
                </a:r>
                <a:r>
                  <a:rPr lang="en-US" sz="1800" b="0" i="1" u="none" strike="noStrike" baseline="0" dirty="0">
                    <a:latin typeface="Gill Sans MT" panose="020B0502020104020203" pitchFamily="34" charset="0"/>
                  </a:rPr>
                  <a:t>f </a:t>
                </a:r>
                <a:r>
                  <a:rPr lang="en-US" sz="1800" b="0" i="0" u="none" strike="noStrike" baseline="0" dirty="0">
                    <a:latin typeface="Times New Roman" panose="02020603050405020304" pitchFamily="18" charset="0"/>
                  </a:rPr>
                  <a:t>that computes the effects torques have on the configuration.</a:t>
                </a:r>
              </a:p>
              <a:p>
                <a:pPr marL="285750" indent="-285750">
                  <a:buFont typeface="Arial" panose="020B0604020202020204" pitchFamily="34" charset="0"/>
                  <a:buChar char="•"/>
                </a:pPr>
                <a:endParaRPr lang="en-US" sz="1800" b="0" i="0" u="none" strike="noStrike" baseline="0" dirty="0">
                  <a:latin typeface="Times New Roman" panose="02020603050405020304" pitchFamily="18" charset="0"/>
                </a:endParaRPr>
              </a:p>
              <a:p>
                <a:pPr marL="285750" marR="1170" indent="-285750" algn="just">
                  <a:buFont typeface="Arial" panose="020B0604020202020204" pitchFamily="34" charset="0"/>
                  <a:buChar char="•"/>
                </a:pPr>
                <a:r>
                  <a:rPr lang="en-US" sz="1800" b="0" i="0" u="none" strike="noStrike" baseline="0" dirty="0">
                    <a:latin typeface="Times New Roman" panose="02020603050405020304" pitchFamily="18" charset="0"/>
                  </a:rPr>
                  <a:t>If the robot is at configuration </a:t>
                </a:r>
                <a:r>
                  <a:rPr lang="en-US" sz="1800" b="0" i="1" u="none" strike="noStrike" baseline="0" dirty="0">
                    <a:latin typeface="Times New Roman" panose="02020603050405020304" pitchFamily="18" charset="0"/>
                  </a:rPr>
                  <a:t>q </a:t>
                </a:r>
                <a:r>
                  <a:rPr lang="en-US" sz="1800" b="0" i="0" u="none" strike="noStrike" baseline="0" dirty="0">
                    <a:latin typeface="Times New Roman" panose="02020603050405020304" pitchFamily="18" charset="0"/>
                  </a:rPr>
                  <a:t>and velocity </a:t>
                </a:r>
                <a:r>
                  <a:rPr lang="en-US" sz="1800" b="0" i="1" u="none" strike="noStrike" baseline="0" dirty="0">
                    <a:latin typeface="Times New Roman" panose="02020603050405020304" pitchFamily="18" charset="0"/>
                  </a:rPr>
                  <a:t>q</a:t>
                </a:r>
                <a:r>
                  <a:rPr lang="en-US" sz="1800" b="0" i="0" u="none" strike="noStrike" baseline="0" dirty="0">
                    <a:latin typeface="Times New Roman" panose="02020603050405020304" pitchFamily="18" charset="0"/>
                  </a:rPr>
                  <a:t>˙, and applied torque </a:t>
                </a:r>
                <a:r>
                  <a:rPr lang="en-US" sz="1800" b="0" i="1" u="none" strike="noStrike" baseline="0" dirty="0">
                    <a:latin typeface="Times New Roman" panose="02020603050405020304" pitchFamily="18" charset="0"/>
                  </a:rPr>
                  <a:t>u</a:t>
                </a:r>
                <a:r>
                  <a:rPr lang="en-US" sz="1800" b="0" i="0" u="none" strike="noStrike" baseline="0" dirty="0">
                    <a:latin typeface="Times New Roman" panose="02020603050405020304" pitchFamily="18" charset="0"/>
                  </a:rPr>
                  <a:t>, that would lead to acceleration </a:t>
                </a:r>
                <a:r>
                  <a:rPr lang="en-US" sz="1800" b="0" i="1" u="none" strike="noStrike" baseline="0" dirty="0">
                    <a:latin typeface="Times New Roman" panose="02020603050405020304" pitchFamily="18" charset="0"/>
                  </a:rPr>
                  <a:t>q</a:t>
                </a:r>
                <a:r>
                  <a:rPr lang="en-US" sz="1800" b="0" i="0" u="none" strike="noStrike" baseline="0" dirty="0">
                    <a:latin typeface="Times New Roman" panose="02020603050405020304" pitchFamily="18" charset="0"/>
                  </a:rPr>
                  <a:t>¨ </a:t>
                </a:r>
                <a:r>
                  <a:rPr lang="en-US" sz="1800" b="0" i="0" u="none" strike="noStrike" baseline="0" dirty="0">
                    <a:latin typeface="Tahoma" panose="020B0604030504040204" pitchFamily="34" charset="0"/>
                  </a:rPr>
                  <a:t>= </a:t>
                </a:r>
                <a:r>
                  <a:rPr lang="en-US" sz="1800" b="0" i="1" u="none" strike="noStrike" baseline="0" dirty="0">
                    <a:latin typeface="Times New Roman" panose="02020603050405020304" pitchFamily="18" charset="0"/>
                  </a:rPr>
                  <a:t>f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q</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q</a:t>
                </a:r>
                <a:r>
                  <a:rPr lang="en-US" sz="1800" b="0" i="0" u="none" strike="noStrike" baseline="0" dirty="0">
                    <a:latin typeface="Times New Roman" panose="02020603050405020304" pitchFamily="18" charset="0"/>
                  </a:rPr>
                  <a:t>˙</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u</a:t>
                </a:r>
                <a:r>
                  <a:rPr lang="en-US" sz="1800" b="0" i="0" u="none" strike="noStrike" baseline="0" dirty="0">
                    <a:latin typeface="Tahoma" panose="020B0604030504040204" pitchFamily="34" charset="0"/>
                  </a:rPr>
                  <a:t>)</a:t>
                </a:r>
                <a:r>
                  <a:rPr lang="en-US" sz="1800" b="0" i="0" u="none" strike="noStrike" baseline="0" dirty="0">
                    <a:latin typeface="Times New Roman" panose="02020603050405020304" pitchFamily="18" charset="0"/>
                  </a:rPr>
                  <a:t>.</a:t>
                </a:r>
                <a:endParaRPr lang="en-US" dirty="0">
                  <a:latin typeface="Times New Roman" panose="02020603050405020304" pitchFamily="18" charset="0"/>
                </a:endParaRPr>
              </a:p>
              <a:p>
                <a:pPr marL="285750" indent="-285750" algn="just">
                  <a:buFont typeface="Arial" panose="020B0604020202020204" pitchFamily="34" charset="0"/>
                  <a:buChar char="•"/>
                </a:pPr>
                <a:r>
                  <a:rPr lang="en-US" sz="1800" b="0" i="1" u="none" strike="noStrike" baseline="0" dirty="0">
                    <a:latin typeface="Gill Sans MT" panose="020B0502020104020203" pitchFamily="34" charset="0"/>
                  </a:rPr>
                  <a:t>f </a:t>
                </a:r>
                <a:r>
                  <a:rPr lang="en-US" sz="1800" b="0" i="1" u="none" strike="noStrike" baseline="30000" dirty="0">
                    <a:latin typeface="Arial" panose="020B0604020202020204" pitchFamily="34" charset="0"/>
                  </a:rPr>
                  <a:t>−</a:t>
                </a:r>
                <a:r>
                  <a:rPr lang="en-US" sz="1800" b="0" i="0" u="none" strike="noStrike" baseline="30000" dirty="0">
                    <a:latin typeface="Times New Roman" panose="02020603050405020304" pitchFamily="18" charset="0"/>
                  </a:rPr>
                  <a:t>1</a:t>
                </a:r>
                <a:r>
                  <a:rPr lang="en-US" sz="1800" b="0" i="0" u="none" strike="noStrike" baseline="0" dirty="0">
                    <a:latin typeface="Times New Roman" panose="02020603050405020304" pitchFamily="18" charset="0"/>
                  </a:rPr>
                  <a:t> is the </a:t>
                </a:r>
                <a:r>
                  <a:rPr lang="en-US" sz="1800" b="1" i="0" u="none" strike="noStrike" baseline="0" dirty="0">
                    <a:latin typeface="Times New Roman" panose="02020603050405020304" pitchFamily="18" charset="0"/>
                  </a:rPr>
                  <a:t>inverse dynamics</a:t>
                </a:r>
                <a:r>
                  <a:rPr lang="en-US" sz="1800" b="0" i="0" u="none" strike="noStrike" baseline="0" dirty="0">
                    <a:latin typeface="Times New Roman" panose="02020603050405020304" pitchFamily="18" charset="0"/>
                  </a:rPr>
                  <a:t>, telling us what torque to apply if we want a particular acceleration, which leads to a change in velocity and thus a change in dynamic state.</a:t>
                </a:r>
              </a:p>
              <a:p>
                <a:pPr marL="285750" marR="1170" indent="-285750" algn="just">
                  <a:buFont typeface="Arial" panose="020B0604020202020204" pitchFamily="34" charset="0"/>
                  <a:buChar char="•"/>
                </a:pPr>
                <a:endParaRPr lang="en-US" sz="1800" b="0" i="0" u="none" strike="noStrike" baseline="0" dirty="0">
                  <a:latin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The path </a:t>
                </a:r>
                <a:r>
                  <a:rPr lang="en-US" sz="1800" b="0" i="1" u="none" strike="noStrike" baseline="0" dirty="0">
                    <a:latin typeface="Arial" panose="020B0604020202020204" pitchFamily="34" charset="0"/>
                  </a:rPr>
                  <a:t>τ </a:t>
                </a:r>
                <a:r>
                  <a:rPr lang="en-US" sz="1800" b="0" i="0" u="none" strike="noStrike" baseline="0" dirty="0">
                    <a:latin typeface="Times New Roman" panose="02020603050405020304" pitchFamily="18" charset="0"/>
                  </a:rPr>
                  <a:t>was created as a sequence of points,</a:t>
                </a:r>
              </a:p>
              <a:p>
                <a:pPr algn="ctr"/>
                <a:r>
                  <a:rPr lang="en-MY" sz="1800" b="0" i="1" u="none" strike="noStrike" baseline="0" dirty="0">
                    <a:latin typeface="Times New Roman" panose="02020603050405020304" pitchFamily="18" charset="0"/>
                  </a:rPr>
                  <a:t>u</a:t>
                </a:r>
                <a:r>
                  <a:rPr lang="en-MY" sz="1800" b="0" i="0" u="none" strike="noStrike" baseline="0" dirty="0">
                    <a:latin typeface="Tahoma" panose="020B0604030504040204" pitchFamily="34" charset="0"/>
                  </a:rPr>
                  <a:t>(</a:t>
                </a:r>
                <a:r>
                  <a:rPr lang="en-MY" sz="1800" b="0" i="1" u="none" strike="noStrike" baseline="0" dirty="0">
                    <a:latin typeface="Times New Roman" panose="02020603050405020304" pitchFamily="18" charset="0"/>
                  </a:rPr>
                  <a:t>t</a:t>
                </a:r>
                <a:r>
                  <a:rPr lang="en-MY" sz="1800" b="0" i="0" u="none" strike="noStrike" baseline="0" dirty="0">
                    <a:latin typeface="Tahoma" panose="020B0604030504040204" pitchFamily="34" charset="0"/>
                  </a:rPr>
                  <a:t>) = </a:t>
                </a:r>
                <a:r>
                  <a:rPr lang="en-MY" sz="1800" b="0" i="1" u="none" strike="noStrike" baseline="0" dirty="0">
                    <a:latin typeface="Times New Roman" panose="02020603050405020304" pitchFamily="18" charset="0"/>
                  </a:rPr>
                  <a:t>f </a:t>
                </a:r>
                <a:r>
                  <a:rPr lang="en-MY" sz="1800" b="0" i="1" u="none" strike="noStrike" baseline="30000" dirty="0">
                    <a:latin typeface="Arial" panose="020B0604020202020204" pitchFamily="34" charset="0"/>
                  </a:rPr>
                  <a:t>−</a:t>
                </a:r>
                <a:r>
                  <a:rPr lang="en-MY" sz="1800" b="0" i="0" u="none" strike="noStrike" baseline="30000" dirty="0">
                    <a:latin typeface="Book Antiqua" panose="02040602050305030304" pitchFamily="18" charset="0"/>
                  </a:rPr>
                  <a:t>1</a:t>
                </a:r>
                <a:r>
                  <a:rPr lang="en-MY" sz="1800" b="0" i="0" u="none" strike="noStrike" baseline="0" dirty="0">
                    <a:latin typeface="Tahoma" panose="020B0604030504040204" pitchFamily="34" charset="0"/>
                  </a:rPr>
                  <a:t>(</a:t>
                </a:r>
                <a:r>
                  <a:rPr lang="el-GR" sz="1800" b="0" i="1" u="none" strike="noStrike" baseline="0" dirty="0">
                    <a:latin typeface="Georgia" panose="02040502050405020303" pitchFamily="18" charset="0"/>
                  </a:rPr>
                  <a:t>ξ</a:t>
                </a:r>
                <a:r>
                  <a:rPr lang="el-GR" sz="1800" b="0" i="0" u="none" strike="noStrike" baseline="0" dirty="0">
                    <a:latin typeface="Tahoma" panose="020B0604030504040204" pitchFamily="34" charset="0"/>
                  </a:rPr>
                  <a:t>(</a:t>
                </a:r>
                <a:r>
                  <a:rPr lang="en-MY" sz="1800" b="0" i="1" u="none" strike="noStrike" baseline="0" dirty="0">
                    <a:latin typeface="Times New Roman" panose="02020603050405020304" pitchFamily="18" charset="0"/>
                  </a:rPr>
                  <a:t>t</a:t>
                </a:r>
                <a:r>
                  <a:rPr lang="en-MY" sz="1800" b="0" i="0" u="none" strike="noStrike" baseline="0" dirty="0">
                    <a:latin typeface="Tahoma" panose="020B0604030504040204" pitchFamily="34" charset="0"/>
                  </a:rPr>
                  <a:t>)</a:t>
                </a:r>
                <a:r>
                  <a:rPr lang="en-MY" sz="1800" b="0" i="1" u="none" strike="noStrike" baseline="0" dirty="0">
                    <a:latin typeface="Georgia" panose="02040502050405020303" pitchFamily="18" charset="0"/>
                  </a:rPr>
                  <a:t>,</a:t>
                </a:r>
                <a14:m>
                  <m:oMath xmlns:m="http://schemas.openxmlformats.org/officeDocument/2006/math">
                    <m:acc>
                      <m:accPr>
                        <m:chr m:val="̇"/>
                        <m:ctrlPr>
                          <a:rPr lang="el-GR" i="1" dirty="0" smtClean="0">
                            <a:latin typeface="Cambria Math" panose="02040503050406030204" pitchFamily="18" charset="0"/>
                          </a:rPr>
                        </m:ctrlPr>
                      </m:accPr>
                      <m:e>
                        <m:r>
                          <a:rPr lang="el-GR" i="1" dirty="0">
                            <a:latin typeface="Cambria Math" panose="02040503050406030204" pitchFamily="18" charset="0"/>
                          </a:rPr>
                          <m:t>𝜉</m:t>
                        </m:r>
                      </m:e>
                    </m:acc>
                  </m:oMath>
                </a14:m>
                <a:r>
                  <a:rPr lang="el-GR" sz="1800" b="0" i="0" u="none" strike="noStrike" dirty="0">
                    <a:latin typeface="Tahoma" panose="020B0604030504040204" pitchFamily="34" charset="0"/>
                  </a:rPr>
                  <a:t>(</a:t>
                </a:r>
                <a:r>
                  <a:rPr lang="en-MY" sz="1800" b="0" i="1" u="none" strike="noStrike" dirty="0">
                    <a:latin typeface="Times New Roman" panose="02020603050405020304" pitchFamily="18" charset="0"/>
                  </a:rPr>
                  <a:t>t</a:t>
                </a:r>
                <a:r>
                  <a:rPr lang="en-MY" sz="1800" b="0" i="0" u="none" strike="noStrike" dirty="0">
                    <a:latin typeface="Tahoma" panose="020B0604030504040204" pitchFamily="34" charset="0"/>
                  </a:rPr>
                  <a:t>)</a:t>
                </a:r>
                <a:r>
                  <a:rPr lang="en-MY" sz="1800" b="0" i="1" u="none" strike="noStrike" dirty="0">
                    <a:latin typeface="Georgia" panose="02040502050405020303" pitchFamily="18" charset="0"/>
                  </a:rPr>
                  <a:t>, </a:t>
                </a:r>
                <a14:m>
                  <m:oMath xmlns:m="http://schemas.openxmlformats.org/officeDocument/2006/math">
                    <m:acc>
                      <m:accPr>
                        <m:chr m:val="̈"/>
                        <m:ctrlPr>
                          <a:rPr lang="en-MY" sz="1800" b="0" i="1" u="none" strike="noStrike" smtClean="0">
                            <a:latin typeface="Cambria Math" panose="02040503050406030204" pitchFamily="18" charset="0"/>
                          </a:rPr>
                        </m:ctrlPr>
                      </m:accPr>
                      <m:e>
                        <m:r>
                          <a:rPr lang="el-GR" i="1" dirty="0">
                            <a:latin typeface="Cambria Math" panose="02040503050406030204" pitchFamily="18" charset="0"/>
                          </a:rPr>
                          <m:t>𝜉</m:t>
                        </m:r>
                      </m:e>
                    </m:acc>
                  </m:oMath>
                </a14:m>
                <a:r>
                  <a:rPr lang="el-GR" sz="1800" b="0" i="0" u="none" strike="noStrike" dirty="0">
                    <a:latin typeface="Tahoma" panose="020B0604030504040204" pitchFamily="34" charset="0"/>
                  </a:rPr>
                  <a:t>(</a:t>
                </a:r>
                <a:r>
                  <a:rPr lang="en-MY" sz="1800" b="0" i="1" u="none" strike="noStrike" dirty="0">
                    <a:latin typeface="Times New Roman" panose="02020603050405020304" pitchFamily="18" charset="0"/>
                  </a:rPr>
                  <a:t>t</a:t>
                </a:r>
                <a:r>
                  <a:rPr lang="en-MY" sz="1800" b="0" i="0" u="none" strike="noStrike" dirty="0">
                    <a:latin typeface="Tahoma" panose="020B0604030504040204" pitchFamily="34" charset="0"/>
                  </a:rPr>
                  <a:t>))</a:t>
                </a:r>
              </a:p>
              <a:p>
                <a:pPr marL="285750" indent="-285750">
                  <a:buFont typeface="Arial" panose="020B0604020202020204" pitchFamily="34" charset="0"/>
                  <a:buChar char="•"/>
                </a:pPr>
                <a:endParaRPr lang="en-US" sz="1800" b="0" i="0" u="none" strike="noStrike" baseline="0" dirty="0">
                  <a:latin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latin typeface="NimbusRomNo9L-Regu"/>
                  </a:rPr>
                  <a:t>A controller that provides force in negative proportion to the observed error is known as a proportional controller or </a:t>
                </a:r>
                <a:r>
                  <a:rPr lang="en-US" sz="1800" b="0" i="0" u="none" strike="noStrike" baseline="0" dirty="0">
                    <a:latin typeface="NimbusRomNo9L-Medi"/>
                  </a:rPr>
                  <a:t>P controller </a:t>
                </a:r>
                <a:r>
                  <a:rPr lang="en-US" sz="1800" b="0" i="0" u="none" strike="noStrike" baseline="0" dirty="0">
                    <a:latin typeface="NimbusRomNo9L-Regu"/>
                  </a:rPr>
                  <a:t>for short. The equation for the force is:</a:t>
                </a:r>
              </a:p>
              <a:p>
                <a:pPr algn="ctr"/>
                <a:r>
                  <a:rPr lang="de-DE" sz="1800" b="0" i="1" u="none" strike="noStrike" baseline="0" dirty="0">
                    <a:latin typeface="Times New Roman" panose="02020603050405020304" pitchFamily="18" charset="0"/>
                  </a:rPr>
                  <a:t>u</a:t>
                </a:r>
                <a:r>
                  <a:rPr lang="de-DE" sz="1800" b="0" i="0" u="none" strike="noStrike" baseline="0" dirty="0">
                    <a:latin typeface="Tahoma" panose="020B0604030504040204" pitchFamily="34" charset="0"/>
                  </a:rPr>
                  <a:t>(</a:t>
                </a:r>
                <a:r>
                  <a:rPr lang="de-DE" sz="1800" b="0" i="1" u="none" strike="noStrike" baseline="0" dirty="0">
                    <a:latin typeface="Times New Roman" panose="02020603050405020304" pitchFamily="18" charset="0"/>
                  </a:rPr>
                  <a:t>t</a:t>
                </a:r>
                <a:r>
                  <a:rPr lang="de-DE" sz="1800" b="0" i="0" u="none" strike="noStrike" baseline="0" dirty="0">
                    <a:latin typeface="Tahoma" panose="020B0604030504040204" pitchFamily="34" charset="0"/>
                  </a:rPr>
                  <a:t>) = </a:t>
                </a:r>
                <a:r>
                  <a:rPr lang="de-DE" sz="1800" b="0" i="1" u="none" strike="noStrike" baseline="0" dirty="0">
                    <a:latin typeface="Times New Roman" panose="02020603050405020304" pitchFamily="18" charset="0"/>
                  </a:rPr>
                  <a:t>K</a:t>
                </a:r>
                <a:r>
                  <a:rPr lang="de-DE" sz="1800" b="0" i="1" u="none" strike="noStrike" baseline="-25000" dirty="0">
                    <a:latin typeface="Times New Roman" panose="02020603050405020304" pitchFamily="18" charset="0"/>
                  </a:rPr>
                  <a:t>P</a:t>
                </a:r>
                <a:r>
                  <a:rPr lang="de-DE" sz="1800" b="0" i="0" u="none" strike="noStrike" baseline="0" dirty="0">
                    <a:latin typeface="Tahoma" panose="020B0604030504040204" pitchFamily="34" charset="0"/>
                  </a:rPr>
                  <a:t>(</a:t>
                </a:r>
                <a:r>
                  <a:rPr lang="de-DE" sz="1800" b="0" i="1" u="none" strike="noStrike" baseline="0" dirty="0">
                    <a:latin typeface="Bookman Old Style" panose="02050604050505020204" pitchFamily="18" charset="0"/>
                  </a:rPr>
                  <a:t>ξ</a:t>
                </a:r>
                <a:r>
                  <a:rPr lang="de-DE" sz="1800" b="0" i="0" u="none" strike="noStrike" baseline="0" dirty="0">
                    <a:latin typeface="Tahoma" panose="020B0604030504040204" pitchFamily="34" charset="0"/>
                  </a:rPr>
                  <a:t>(</a:t>
                </a:r>
                <a:r>
                  <a:rPr lang="de-DE" sz="1800" b="0" i="1" u="none" strike="noStrike" baseline="0" dirty="0">
                    <a:latin typeface="Times New Roman" panose="02020603050405020304" pitchFamily="18" charset="0"/>
                  </a:rPr>
                  <a:t>t</a:t>
                </a:r>
                <a:r>
                  <a:rPr lang="de-DE" sz="1800" b="0" i="0" u="none" strike="noStrike" baseline="0" dirty="0">
                    <a:latin typeface="Tahoma" panose="020B0604030504040204" pitchFamily="34" charset="0"/>
                  </a:rPr>
                  <a:t>) </a:t>
                </a:r>
                <a:r>
                  <a:rPr lang="de-DE" sz="1800" b="0" i="1" u="none" strike="noStrike" baseline="0" dirty="0">
                    <a:latin typeface="Arial" panose="020B0604020202020204" pitchFamily="34" charset="0"/>
                  </a:rPr>
                  <a:t>−</a:t>
                </a:r>
                <a:r>
                  <a:rPr lang="de-DE" sz="1800" b="0" i="1" u="none" strike="noStrike" baseline="0" dirty="0">
                    <a:latin typeface="Times New Roman" panose="02020603050405020304" pitchFamily="18" charset="0"/>
                  </a:rPr>
                  <a:t>q</a:t>
                </a:r>
                <a:r>
                  <a:rPr lang="de-DE" sz="1800" b="0" i="1" u="none" strike="noStrike" baseline="-25000" dirty="0">
                    <a:latin typeface="Times New Roman" panose="02020603050405020304" pitchFamily="18" charset="0"/>
                  </a:rPr>
                  <a:t>t</a:t>
                </a:r>
                <a:r>
                  <a:rPr lang="de-DE" sz="1800" b="0" i="0" u="none" strike="noStrike" baseline="0" dirty="0">
                    <a:latin typeface="Tahoma" panose="020B0604030504040204" pitchFamily="34" charset="0"/>
                  </a:rPr>
                  <a:t>)</a:t>
                </a:r>
              </a:p>
              <a:p>
                <a:pPr algn="l"/>
                <a:endParaRPr lang="en-MY" dirty="0"/>
              </a:p>
            </p:txBody>
          </p:sp>
        </mc:Choice>
        <mc:Fallback xmlns="">
          <p:sp>
            <p:nvSpPr>
              <p:cNvPr id="7" name="TextBox 6">
                <a:extLst>
                  <a:ext uri="{FF2B5EF4-FFF2-40B4-BE49-F238E27FC236}">
                    <a16:creationId xmlns:a16="http://schemas.microsoft.com/office/drawing/2014/main" id="{D8914949-DB28-46FB-ABB2-36113A3AC410}"/>
                  </a:ext>
                </a:extLst>
              </p:cNvPr>
              <p:cNvSpPr txBox="1">
                <a:spLocks noRot="1" noChangeAspect="1" noMove="1" noResize="1" noEditPoints="1" noAdjustHandles="1" noChangeArrowheads="1" noChangeShapeType="1" noTextEdit="1"/>
              </p:cNvSpPr>
              <p:nvPr/>
            </p:nvSpPr>
            <p:spPr>
              <a:xfrm>
                <a:off x="1168755" y="1200529"/>
                <a:ext cx="7900388" cy="5925340"/>
              </a:xfrm>
              <a:prstGeom prst="rect">
                <a:avLst/>
              </a:prstGeom>
              <a:blipFill>
                <a:blip r:embed="rId2"/>
                <a:stretch>
                  <a:fillRect l="-694" t="-617" r="-617"/>
                </a:stretch>
              </a:blipFill>
            </p:spPr>
            <p:txBody>
              <a:bodyPr/>
              <a:lstStyle/>
              <a:p>
                <a:r>
                  <a:rPr lang="en-MY">
                    <a:noFill/>
                  </a:rPr>
                  <a:t> </a:t>
                </a:r>
              </a:p>
            </p:txBody>
          </p:sp>
        </mc:Fallback>
      </mc:AlternateContent>
    </p:spTree>
    <p:extLst>
      <p:ext uri="{BB962C8B-B14F-4D97-AF65-F5344CB8AC3E}">
        <p14:creationId xmlns:p14="http://schemas.microsoft.com/office/powerpoint/2010/main" val="230754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29</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sp>
        <p:nvSpPr>
          <p:cNvPr id="7" name="TextBox 6">
            <a:extLst>
              <a:ext uri="{FF2B5EF4-FFF2-40B4-BE49-F238E27FC236}">
                <a16:creationId xmlns:a16="http://schemas.microsoft.com/office/drawing/2014/main" id="{D8914949-DB28-46FB-ABB2-36113A3AC410}"/>
              </a:ext>
            </a:extLst>
          </p:cNvPr>
          <p:cNvSpPr txBox="1"/>
          <p:nvPr/>
        </p:nvSpPr>
        <p:spPr>
          <a:xfrm>
            <a:off x="1168755" y="1200529"/>
            <a:ext cx="7900388" cy="3416320"/>
          </a:xfrm>
          <a:prstGeom prst="rect">
            <a:avLst/>
          </a:prstGeom>
          <a:noFill/>
        </p:spPr>
        <p:txBody>
          <a:bodyPr wrap="square">
            <a:spAutoFit/>
          </a:bodyPr>
          <a:lstStyle/>
          <a:p>
            <a:r>
              <a:rPr lang="en-MY" sz="1800" b="0" i="0" u="none" strike="noStrike" baseline="0" dirty="0">
                <a:solidFill>
                  <a:srgbClr val="9A009A"/>
                </a:solidFill>
                <a:latin typeface="CMSSBX10"/>
              </a:rPr>
              <a:t>Trajectory tracking control</a:t>
            </a:r>
            <a:endParaRPr lang="en-MY" dirty="0">
              <a:solidFill>
                <a:srgbClr val="9A009A"/>
              </a:solidFill>
              <a:latin typeface="CMSSBX10"/>
            </a:endParaRPr>
          </a:p>
          <a:p>
            <a:pPr marL="285750" indent="-285750" algn="l">
              <a:buFont typeface="Arial" panose="020B0604020202020204" pitchFamily="34" charset="0"/>
              <a:buChar char="•"/>
            </a:pPr>
            <a:r>
              <a:rPr lang="en-US" sz="1800" b="0" i="0" u="none" strike="noStrike" baseline="0" dirty="0">
                <a:solidFill>
                  <a:srgbClr val="000000"/>
                </a:solidFill>
                <a:latin typeface="NimbusRomNo9L-Regu"/>
              </a:rPr>
              <a:t>A controller is said to be </a:t>
            </a:r>
            <a:r>
              <a:rPr lang="en-US" sz="1800" b="1" i="0" u="none" strike="noStrike" baseline="0" dirty="0">
                <a:solidFill>
                  <a:srgbClr val="000000"/>
                </a:solidFill>
                <a:latin typeface="NimbusRomNo9L-Medi"/>
              </a:rPr>
              <a:t>stable</a:t>
            </a:r>
            <a:r>
              <a:rPr lang="en-US" sz="1800" b="0" i="0" u="none" strike="noStrike" baseline="0" dirty="0">
                <a:solidFill>
                  <a:srgbClr val="000000"/>
                </a:solidFill>
                <a:latin typeface="NimbusRomNo9L-Medi"/>
              </a:rPr>
              <a:t> </a:t>
            </a:r>
            <a:r>
              <a:rPr lang="en-US" sz="1800" b="0" i="0" u="none" strike="noStrike" baseline="0" dirty="0">
                <a:solidFill>
                  <a:srgbClr val="000000"/>
                </a:solidFill>
                <a:latin typeface="NimbusRomNo9L-Regu"/>
              </a:rPr>
              <a:t>if small perturbations lead to a bounded error between the robot and the reference signal</a:t>
            </a:r>
            <a:r>
              <a:rPr lang="en-US" sz="1800" b="1" i="1" u="none" strike="noStrike" baseline="0" dirty="0">
                <a:latin typeface="Times New Roman" panose="02020603050405020304" pitchFamily="18" charset="0"/>
              </a:rPr>
              <a:t> </a:t>
            </a:r>
          </a:p>
          <a:p>
            <a:pPr marL="285750" indent="-285750" algn="l">
              <a:buFont typeface="Arial" panose="020B0604020202020204" pitchFamily="34" charset="0"/>
              <a:buChar char="•"/>
            </a:pPr>
            <a:r>
              <a:rPr lang="en-US" sz="1800" b="1" i="0" u="none" strike="noStrike" baseline="0" dirty="0">
                <a:latin typeface="NimbusRomNo9L-Medi"/>
              </a:rPr>
              <a:t>strictly stable </a:t>
            </a:r>
            <a:r>
              <a:rPr lang="en-US" sz="1800" b="0" i="0" u="none" strike="noStrike" baseline="0" dirty="0">
                <a:latin typeface="NimbusRomNo9L-Regu"/>
              </a:rPr>
              <a:t>if it is able to return to and then stay on its reference path upon such perturbation</a:t>
            </a:r>
          </a:p>
          <a:p>
            <a:pPr marL="285750" indent="-285750">
              <a:buFont typeface="Arial" panose="020B0604020202020204" pitchFamily="34" charset="0"/>
              <a:buChar char="•"/>
            </a:pPr>
            <a:r>
              <a:rPr lang="en-MY" sz="1800" b="1" i="0" u="none" strike="noStrike" baseline="0" dirty="0">
                <a:latin typeface="NimbusRomNo9L-Medi"/>
              </a:rPr>
              <a:t>PD controller</a:t>
            </a:r>
            <a:r>
              <a:rPr lang="en-MY" dirty="0">
                <a:latin typeface="NimbusRomNo9L-Regu"/>
              </a:rPr>
              <a:t>: </a:t>
            </a:r>
            <a:r>
              <a:rPr lang="en-US" sz="1800" b="0" i="0" u="none" strike="noStrike" baseline="0" dirty="0">
                <a:latin typeface="NimbusRomNo9L-Regu"/>
              </a:rPr>
              <a:t>The letter ‘P’ stands again for </a:t>
            </a:r>
            <a:r>
              <a:rPr lang="en-US" sz="1800" b="0" i="0" u="none" strike="noStrike" baseline="0" dirty="0">
                <a:latin typeface="NimbusRomNo9L-ReguItal"/>
              </a:rPr>
              <a:t>proportional</a:t>
            </a:r>
            <a:r>
              <a:rPr lang="en-US" sz="1800" b="0" i="0" u="none" strike="noStrike" baseline="0" dirty="0">
                <a:latin typeface="NimbusRomNo9L-Regu"/>
              </a:rPr>
              <a:t>, and ‘D’ stands for </a:t>
            </a:r>
            <a:r>
              <a:rPr lang="en-US" sz="1800" b="0" i="0" u="none" strike="noStrike" baseline="0" dirty="0">
                <a:latin typeface="NimbusRomNo9L-ReguItal"/>
              </a:rPr>
              <a:t>derivative</a:t>
            </a:r>
          </a:p>
          <a:p>
            <a:pPr algn="ctr"/>
            <a:r>
              <a:rPr lang="de-DE" sz="1800" b="0" i="1" u="none" strike="noStrike" baseline="0" dirty="0">
                <a:latin typeface="Times New Roman" panose="02020603050405020304" pitchFamily="18" charset="0"/>
              </a:rPr>
              <a:t> u</a:t>
            </a:r>
            <a:r>
              <a:rPr lang="de-DE" sz="1800" b="0" i="0" u="none" strike="noStrike" baseline="0" dirty="0">
                <a:latin typeface="Tahoma" panose="020B0604030504040204" pitchFamily="34" charset="0"/>
              </a:rPr>
              <a:t>(</a:t>
            </a:r>
            <a:r>
              <a:rPr lang="de-DE" sz="1800" b="0" i="1" u="none" strike="noStrike" baseline="0" dirty="0">
                <a:latin typeface="Times New Roman" panose="02020603050405020304" pitchFamily="18" charset="0"/>
              </a:rPr>
              <a:t>t</a:t>
            </a:r>
            <a:r>
              <a:rPr lang="de-DE" sz="1800" b="0" i="0" u="none" strike="noStrike" baseline="0" dirty="0">
                <a:latin typeface="Tahoma" panose="020B0604030504040204" pitchFamily="34" charset="0"/>
              </a:rPr>
              <a:t>)  =  </a:t>
            </a:r>
            <a:r>
              <a:rPr lang="de-DE" sz="1800" b="0" i="1" u="none" strike="noStrike" baseline="0" dirty="0">
                <a:latin typeface="Times New Roman" panose="02020603050405020304" pitchFamily="18" charset="0"/>
              </a:rPr>
              <a:t>K</a:t>
            </a:r>
            <a:r>
              <a:rPr lang="de-DE" sz="1800" b="0" i="1" u="none" strike="noStrike" baseline="-25000" dirty="0">
                <a:latin typeface="Times New Roman" panose="02020603050405020304" pitchFamily="18" charset="0"/>
              </a:rPr>
              <a:t>P</a:t>
            </a:r>
            <a:r>
              <a:rPr lang="de-DE" sz="1800" b="0" i="0" u="none" strike="noStrike" baseline="0" dirty="0">
                <a:latin typeface="Tahoma" panose="020B0604030504040204" pitchFamily="34" charset="0"/>
              </a:rPr>
              <a:t>(</a:t>
            </a:r>
            <a:r>
              <a:rPr lang="de-DE" sz="1800" b="0" i="1" u="none" strike="noStrike" baseline="0" dirty="0">
                <a:latin typeface="Georgia" panose="02040502050405020303" pitchFamily="18" charset="0"/>
              </a:rPr>
              <a:t>ξ</a:t>
            </a:r>
            <a:r>
              <a:rPr lang="de-DE" sz="1800" b="0" i="0" u="none" strike="noStrike" baseline="0" dirty="0">
                <a:latin typeface="Tahoma" panose="020B0604030504040204" pitchFamily="34" charset="0"/>
              </a:rPr>
              <a:t>(</a:t>
            </a:r>
            <a:r>
              <a:rPr lang="de-DE" sz="1800" b="0" i="1" u="none" strike="noStrike" baseline="0" dirty="0">
                <a:latin typeface="Times New Roman" panose="02020603050405020304" pitchFamily="18" charset="0"/>
              </a:rPr>
              <a:t>t</a:t>
            </a:r>
            <a:r>
              <a:rPr lang="de-DE" sz="1800" b="0" i="0" u="none" strike="noStrike" baseline="0" dirty="0">
                <a:latin typeface="Tahoma" panose="020B0604030504040204" pitchFamily="34" charset="0"/>
              </a:rPr>
              <a:t>) </a:t>
            </a:r>
            <a:r>
              <a:rPr lang="de-DE" sz="1800" b="0" i="1" u="none" strike="noStrike" baseline="0" dirty="0">
                <a:latin typeface="Arial" panose="020B0604020202020204" pitchFamily="34" charset="0"/>
              </a:rPr>
              <a:t>−</a:t>
            </a:r>
            <a:r>
              <a:rPr lang="de-DE" sz="1800" b="0" i="1" u="none" strike="noStrike" baseline="0" dirty="0">
                <a:latin typeface="Times New Roman" panose="02020603050405020304" pitchFamily="18" charset="0"/>
              </a:rPr>
              <a:t>q</a:t>
            </a:r>
            <a:r>
              <a:rPr lang="de-DE" sz="1800" b="0" i="1" u="none" strike="noStrike" baseline="-25000" dirty="0">
                <a:latin typeface="Times New Roman" panose="02020603050405020304" pitchFamily="18" charset="0"/>
              </a:rPr>
              <a:t>t</a:t>
            </a:r>
            <a:r>
              <a:rPr lang="de-DE" sz="1800" b="0" i="0" u="none" strike="noStrike" baseline="0" dirty="0">
                <a:latin typeface="Tahoma" panose="020B0604030504040204" pitchFamily="34" charset="0"/>
              </a:rPr>
              <a:t>) + </a:t>
            </a:r>
            <a:r>
              <a:rPr lang="de-DE" sz="1800" b="0" i="1" u="none" strike="noStrike" baseline="0" dirty="0">
                <a:latin typeface="Times New Roman" panose="02020603050405020304" pitchFamily="18" charset="0"/>
              </a:rPr>
              <a:t>K</a:t>
            </a:r>
            <a:r>
              <a:rPr lang="de-DE" sz="1800" b="0" i="1" u="none" strike="noStrike" baseline="-25000" dirty="0">
                <a:latin typeface="Times New Roman" panose="02020603050405020304" pitchFamily="18" charset="0"/>
              </a:rPr>
              <a:t>D</a:t>
            </a:r>
            <a:r>
              <a:rPr lang="de-DE" sz="1800" b="0" i="0" u="none" strike="noStrike" baseline="0" dirty="0">
                <a:latin typeface="Tahoma" panose="020B0604030504040204" pitchFamily="34" charset="0"/>
              </a:rPr>
              <a:t>(</a:t>
            </a:r>
            <a:r>
              <a:rPr lang="de-DE" sz="1800" b="0" i="1" u="none" strike="noStrike" baseline="0" dirty="0">
                <a:latin typeface="Georgia" panose="02040502050405020303" pitchFamily="18" charset="0"/>
              </a:rPr>
              <a:t>ξ</a:t>
            </a:r>
            <a:r>
              <a:rPr lang="de-DE" sz="1800" b="0" i="0" u="none" strike="noStrike" baseline="30000" dirty="0">
                <a:latin typeface="Gill Sans MT" panose="020B0502020104020203" pitchFamily="34" charset="0"/>
              </a:rPr>
              <a:t>˙</a:t>
            </a:r>
            <a:r>
              <a:rPr lang="de-DE" sz="1800" b="0" i="0" u="none" strike="noStrike" baseline="30000" dirty="0">
                <a:latin typeface="Tahoma" panose="020B0604030504040204" pitchFamily="34" charset="0"/>
              </a:rPr>
              <a:t>(</a:t>
            </a:r>
            <a:r>
              <a:rPr lang="de-DE" sz="1800" b="0" i="1" u="none" strike="noStrike" baseline="30000" dirty="0">
                <a:latin typeface="Times New Roman" panose="02020603050405020304" pitchFamily="18" charset="0"/>
              </a:rPr>
              <a:t>t</a:t>
            </a:r>
            <a:r>
              <a:rPr lang="de-DE" sz="1800" b="0" i="0" u="none" strike="noStrike" baseline="30000" dirty="0">
                <a:latin typeface="Tahoma" panose="020B0604030504040204" pitchFamily="34" charset="0"/>
              </a:rPr>
              <a:t>) </a:t>
            </a:r>
            <a:r>
              <a:rPr lang="de-DE" sz="1800" b="0" i="1" u="none" strike="noStrike" baseline="30000" dirty="0">
                <a:latin typeface="Arial" panose="020B0604020202020204" pitchFamily="34" charset="0"/>
              </a:rPr>
              <a:t>− </a:t>
            </a:r>
            <a:r>
              <a:rPr lang="de-DE" sz="1800" b="0" i="1" u="none" strike="noStrike" baseline="30000" dirty="0">
                <a:latin typeface="Times New Roman" panose="02020603050405020304" pitchFamily="18" charset="0"/>
              </a:rPr>
              <a:t>q</a:t>
            </a:r>
            <a:r>
              <a:rPr lang="de-DE" sz="1800" b="0" i="0" u="none" strike="noStrike" baseline="30000" dirty="0">
                <a:latin typeface="Gill Sans MT" panose="020B0502020104020203" pitchFamily="34" charset="0"/>
              </a:rPr>
              <a:t>˙</a:t>
            </a:r>
            <a:r>
              <a:rPr lang="de-DE" sz="1800" b="0" i="1" u="none" strike="noStrike" baseline="-25000" dirty="0">
                <a:latin typeface="Times New Roman" panose="02020603050405020304" pitchFamily="18" charset="0"/>
              </a:rPr>
              <a:t>t</a:t>
            </a:r>
            <a:r>
              <a:rPr lang="de-DE" sz="1800" b="0" i="0" u="none" strike="noStrike" baseline="0" dirty="0">
                <a:latin typeface="Tahoma" panose="020B0604030504040204" pitchFamily="34" charset="0"/>
              </a:rPr>
              <a:t>) </a:t>
            </a:r>
            <a:r>
              <a:rPr lang="de-DE" sz="1800" b="0" i="1" u="none" strike="noStrike" baseline="0" dirty="0">
                <a:latin typeface="Georgia" panose="02040502050405020303" pitchFamily="18" charset="0"/>
              </a:rPr>
              <a:t>.</a:t>
            </a:r>
          </a:p>
          <a:p>
            <a:pPr marL="285750" indent="-285750" algn="l">
              <a:buFont typeface="Arial" panose="020B0604020202020204" pitchFamily="34" charset="0"/>
              <a:buChar char="•"/>
            </a:pPr>
            <a:endParaRPr lang="de-DE" sz="1800" b="0" i="0" u="none" strike="noStrike" baseline="0" dirty="0">
              <a:latin typeface="Tahoma" panose="020B0604030504040204" pitchFamily="34" charset="0"/>
            </a:endParaRPr>
          </a:p>
          <a:p>
            <a:pPr algn="l"/>
            <a:r>
              <a:rPr lang="en-MY" sz="1800" b="0" i="0" u="none" strike="noStrike" baseline="0" dirty="0">
                <a:latin typeface="NimbusRomNo9L-Medi"/>
              </a:rPr>
              <a:t>PID controller </a:t>
            </a:r>
            <a:r>
              <a:rPr lang="en-MY" sz="1800" b="0" i="0" u="none" strike="noStrike" baseline="0" dirty="0">
                <a:latin typeface="NimbusRomNo9L-Regu"/>
              </a:rPr>
              <a:t>(for proportional integral derivative)</a:t>
            </a:r>
          </a:p>
          <a:p>
            <a:pPr algn="l"/>
            <a:r>
              <a:rPr lang="en-MY" sz="1800" b="0" i="0" u="none" strike="noStrike" baseline="0" dirty="0">
                <a:latin typeface="NimbusRomNo9L-Medi"/>
              </a:rPr>
              <a:t>computed torque control</a:t>
            </a:r>
            <a:r>
              <a:rPr lang="en-MY" dirty="0">
                <a:latin typeface="NimbusRomNo9L-Regu"/>
              </a:rPr>
              <a:t>:</a:t>
            </a:r>
          </a:p>
          <a:p>
            <a:pPr algn="l"/>
            <a:endParaRPr lang="en-MY" dirty="0"/>
          </a:p>
        </p:txBody>
      </p:sp>
      <p:pic>
        <p:nvPicPr>
          <p:cNvPr id="4" name="Picture 3">
            <a:extLst>
              <a:ext uri="{FF2B5EF4-FFF2-40B4-BE49-F238E27FC236}">
                <a16:creationId xmlns:a16="http://schemas.microsoft.com/office/drawing/2014/main" id="{EFF806D4-0BF1-4CAA-812C-3622E264E1B7}"/>
              </a:ext>
            </a:extLst>
          </p:cNvPr>
          <p:cNvPicPr>
            <a:picLocks noChangeAspect="1"/>
          </p:cNvPicPr>
          <p:nvPr/>
        </p:nvPicPr>
        <p:blipFill>
          <a:blip r:embed="rId2"/>
          <a:stretch>
            <a:fillRect/>
          </a:stretch>
        </p:blipFill>
        <p:spPr>
          <a:xfrm>
            <a:off x="1489554" y="4616849"/>
            <a:ext cx="7258789" cy="951152"/>
          </a:xfrm>
          <a:prstGeom prst="rect">
            <a:avLst/>
          </a:prstGeom>
        </p:spPr>
      </p:pic>
    </p:spTree>
    <p:extLst>
      <p:ext uri="{BB962C8B-B14F-4D97-AF65-F5344CB8AC3E}">
        <p14:creationId xmlns:p14="http://schemas.microsoft.com/office/powerpoint/2010/main" val="83780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Robots</a:t>
            </a:r>
          </a:p>
        </p:txBody>
      </p:sp>
      <p:sp>
        <p:nvSpPr>
          <p:cNvPr id="8" name="TextBox 7">
            <a:extLst>
              <a:ext uri="{FF2B5EF4-FFF2-40B4-BE49-F238E27FC236}">
                <a16:creationId xmlns:a16="http://schemas.microsoft.com/office/drawing/2014/main" id="{B1CA0BD6-A33B-4457-B383-2BC653FC0244}"/>
              </a:ext>
            </a:extLst>
          </p:cNvPr>
          <p:cNvSpPr txBox="1"/>
          <p:nvPr/>
        </p:nvSpPr>
        <p:spPr>
          <a:xfrm>
            <a:off x="999589" y="1335141"/>
            <a:ext cx="7611011" cy="3970318"/>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NimbusRomNo9L-Regu"/>
              </a:rPr>
              <a:t>physical agents that perform tasks by manipulating the physical world</a:t>
            </a:r>
          </a:p>
          <a:p>
            <a:pPr marL="285750" indent="-285750" algn="l">
              <a:buFont typeface="Arial" panose="020B0604020202020204" pitchFamily="34" charset="0"/>
              <a:buChar char="•"/>
            </a:pPr>
            <a:endParaRPr lang="en-US"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equipped with </a:t>
            </a:r>
            <a:r>
              <a:rPr lang="en-US" sz="1800" b="1" i="0" u="none" strike="noStrike" baseline="0" dirty="0">
                <a:latin typeface="NimbusRomNo9L-Medi"/>
              </a:rPr>
              <a:t>effectors</a:t>
            </a:r>
            <a:r>
              <a:rPr lang="en-US" sz="1800" b="0" i="0" u="none" strike="noStrike" baseline="0" dirty="0">
                <a:latin typeface="NimbusRomNo9L-Medi"/>
              </a:rPr>
              <a:t> </a:t>
            </a:r>
            <a:r>
              <a:rPr lang="en-US" sz="1800" b="0" i="0" u="none" strike="noStrike" baseline="0" dirty="0">
                <a:latin typeface="NimbusRomNo9L-Regu"/>
              </a:rPr>
              <a:t>such as legs, wheels, joints, and grippers</a:t>
            </a:r>
          </a:p>
          <a:p>
            <a:pPr marL="285750" indent="-285750" algn="l">
              <a:buFont typeface="Arial" panose="020B0604020202020204" pitchFamily="34" charset="0"/>
              <a:buChar char="•"/>
            </a:pPr>
            <a:endParaRPr lang="en-US" dirty="0">
              <a:solidFill>
                <a:srgbClr val="9A009A"/>
              </a:solidFill>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equipped with </a:t>
            </a:r>
            <a:r>
              <a:rPr lang="en-US" sz="1800" b="0" i="0" u="none" strike="noStrike" baseline="0" dirty="0">
                <a:latin typeface="NimbusRomNo9L-Medi"/>
              </a:rPr>
              <a:t>sensors</a:t>
            </a:r>
            <a:r>
              <a:rPr lang="en-US" sz="1800" b="0" i="0" u="none" strike="noStrike" baseline="0" dirty="0">
                <a:latin typeface="NimbusRomNo9L-Regu"/>
              </a:rPr>
              <a:t>, which enable them to perceive their environment</a:t>
            </a:r>
            <a:endParaRPr lang="en-US" sz="1800" b="0" i="0" u="none" strike="noStrike" baseline="0" dirty="0">
              <a:solidFill>
                <a:srgbClr val="9A009A"/>
              </a:solidFill>
              <a:latin typeface="NimbusRomNo9L-Regu"/>
            </a:endParaRPr>
          </a:p>
          <a:p>
            <a:pPr marL="285750" indent="-285750" algn="l">
              <a:buFont typeface="Arial" panose="020B0604020202020204" pitchFamily="34" charset="0"/>
              <a:buChar char="•"/>
            </a:pPr>
            <a:endParaRPr lang="en-US" dirty="0">
              <a:solidFill>
                <a:srgbClr val="9A009A"/>
              </a:solidFill>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Maximizing expected utility for a robot means choosing how to actuate its effectors to assert the </a:t>
            </a:r>
            <a:r>
              <a:rPr lang="en-US" sz="1800" b="0" i="0" u="none" strike="noStrike" baseline="0" dirty="0">
                <a:latin typeface="NimbusRomNo9L-ReguItal"/>
              </a:rPr>
              <a:t>right </a:t>
            </a:r>
            <a:r>
              <a:rPr lang="en-US" sz="1800" b="0" i="0" u="none" strike="noStrike" baseline="0" dirty="0">
                <a:latin typeface="NimbusRomNo9L-Regu"/>
              </a:rPr>
              <a:t>physical forces</a:t>
            </a:r>
          </a:p>
          <a:p>
            <a:pPr marL="285750" indent="-285750" algn="l">
              <a:buFont typeface="Arial" panose="020B0604020202020204" pitchFamily="34" charset="0"/>
              <a:buChar char="•"/>
            </a:pPr>
            <a:endParaRPr lang="en-US" dirty="0">
              <a:latin typeface="NimbusRomNo9L-Regu"/>
            </a:endParaRPr>
          </a:p>
          <a:p>
            <a:pPr marL="285750" indent="-285750" algn="l">
              <a:buFont typeface="Arial" panose="020B0604020202020204" pitchFamily="34" charset="0"/>
              <a:buChar char="•"/>
            </a:pPr>
            <a:r>
              <a:rPr lang="en-MY" sz="1800" b="0" i="0" u="none" strike="noStrike" baseline="0" dirty="0">
                <a:latin typeface="NimbusRomNo9L-Regu"/>
              </a:rPr>
              <a:t>partially observable and stochastic</a:t>
            </a:r>
            <a:endParaRPr lang="en-US" sz="1800" b="0" i="0" u="none" strike="noStrike" baseline="0" dirty="0">
              <a:latin typeface="NimbusRomNo9L-Regu"/>
            </a:endParaRPr>
          </a:p>
          <a:p>
            <a:pPr marL="285750" indent="-285750" algn="l">
              <a:buFont typeface="Arial" panose="020B0604020202020204" pitchFamily="34" charset="0"/>
              <a:buChar char="•"/>
            </a:pPr>
            <a:endParaRPr lang="en-US" dirty="0">
              <a:solidFill>
                <a:srgbClr val="9A009A"/>
              </a:solidFill>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usually model their environment with a continuous state space</a:t>
            </a:r>
          </a:p>
          <a:p>
            <a:pPr marL="285750" indent="-285750" algn="l">
              <a:buFont typeface="Arial" panose="020B0604020202020204" pitchFamily="34" charset="0"/>
              <a:buChar char="•"/>
            </a:pPr>
            <a:endParaRPr lang="en-US" dirty="0">
              <a:solidFill>
                <a:srgbClr val="9A009A"/>
              </a:solidFill>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Robotic learning is constrained because the real world operates at </a:t>
            </a:r>
            <a:r>
              <a:rPr lang="en-MY" sz="1800" b="0" i="0" u="none" strike="noStrike" baseline="0" dirty="0">
                <a:latin typeface="NimbusRomNo9L-Regu"/>
              </a:rPr>
              <a:t>real time</a:t>
            </a:r>
            <a:endParaRPr lang="en-MY" b="1" dirty="0">
              <a:solidFill>
                <a:srgbClr val="9A009A"/>
              </a:solidFill>
              <a:latin typeface="NimbusRomNo9L-Regu"/>
            </a:endParaRPr>
          </a:p>
        </p:txBody>
      </p:sp>
    </p:spTree>
    <p:extLst>
      <p:ext uri="{BB962C8B-B14F-4D97-AF65-F5344CB8AC3E}">
        <p14:creationId xmlns:p14="http://schemas.microsoft.com/office/powerpoint/2010/main" val="2470514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30</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and Control</a:t>
            </a:r>
          </a:p>
        </p:txBody>
      </p:sp>
      <p:pic>
        <p:nvPicPr>
          <p:cNvPr id="6" name="Picture 5">
            <a:extLst>
              <a:ext uri="{FF2B5EF4-FFF2-40B4-BE49-F238E27FC236}">
                <a16:creationId xmlns:a16="http://schemas.microsoft.com/office/drawing/2014/main" id="{9A44519B-790E-41C1-A59F-9BE14B45B4EE}"/>
              </a:ext>
            </a:extLst>
          </p:cNvPr>
          <p:cNvPicPr>
            <a:picLocks noChangeAspect="1"/>
          </p:cNvPicPr>
          <p:nvPr/>
        </p:nvPicPr>
        <p:blipFill>
          <a:blip r:embed="rId2"/>
          <a:stretch>
            <a:fillRect/>
          </a:stretch>
        </p:blipFill>
        <p:spPr>
          <a:xfrm>
            <a:off x="1196755" y="1600201"/>
            <a:ext cx="7694234" cy="2819400"/>
          </a:xfrm>
          <a:prstGeom prst="rect">
            <a:avLst/>
          </a:prstGeom>
        </p:spPr>
      </p:pic>
      <p:sp>
        <p:nvSpPr>
          <p:cNvPr id="9" name="TextBox 8">
            <a:extLst>
              <a:ext uri="{FF2B5EF4-FFF2-40B4-BE49-F238E27FC236}">
                <a16:creationId xmlns:a16="http://schemas.microsoft.com/office/drawing/2014/main" id="{BBE98711-BE69-463D-9119-4448C1A70222}"/>
              </a:ext>
            </a:extLst>
          </p:cNvPr>
          <p:cNvSpPr txBox="1"/>
          <p:nvPr/>
        </p:nvSpPr>
        <p:spPr>
          <a:xfrm>
            <a:off x="1066799" y="4817745"/>
            <a:ext cx="7824189" cy="1477328"/>
          </a:xfrm>
          <a:prstGeom prst="rect">
            <a:avLst/>
          </a:prstGeom>
          <a:noFill/>
        </p:spPr>
        <p:txBody>
          <a:bodyPr wrap="square">
            <a:spAutoFit/>
          </a:bodyPr>
          <a:lstStyle/>
          <a:p>
            <a:pPr algn="just"/>
            <a:r>
              <a:rPr lang="en-US" sz="1800" b="0" i="0" u="none" strike="noStrike" baseline="0" dirty="0">
                <a:latin typeface="NimbusRomNo9L-Regu"/>
              </a:rPr>
              <a:t>Robot arm control using (a) proportional control with gain factor 1.0, (b) proportional control with gain factor 0.1, and (c) PD (proportional derivative) control with gain factors 0.3 for the proportional component and 0.8 for the differential component. In all cases the robot arm tries to follow the smooth line path, but in (a) and (b) deviates substantially from </a:t>
            </a:r>
            <a:r>
              <a:rPr lang="en-MY" sz="1800" b="0" i="0" u="none" strike="noStrike" baseline="0" dirty="0">
                <a:latin typeface="NimbusRomNo9L-Regu"/>
              </a:rPr>
              <a:t>the path.</a:t>
            </a:r>
          </a:p>
        </p:txBody>
      </p:sp>
    </p:spTree>
    <p:extLst>
      <p:ext uri="{BB962C8B-B14F-4D97-AF65-F5344CB8AC3E}">
        <p14:creationId xmlns:p14="http://schemas.microsoft.com/office/powerpoint/2010/main" val="43062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31</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Uncertain Movements</a:t>
            </a:r>
          </a:p>
        </p:txBody>
      </p:sp>
      <p:sp>
        <p:nvSpPr>
          <p:cNvPr id="7" name="TextBox 6">
            <a:extLst>
              <a:ext uri="{FF2B5EF4-FFF2-40B4-BE49-F238E27FC236}">
                <a16:creationId xmlns:a16="http://schemas.microsoft.com/office/drawing/2014/main" id="{A690C5CF-82A5-401C-81BB-F782FB5A686A}"/>
              </a:ext>
            </a:extLst>
          </p:cNvPr>
          <p:cNvSpPr txBox="1"/>
          <p:nvPr/>
        </p:nvSpPr>
        <p:spPr>
          <a:xfrm>
            <a:off x="1156054" y="1447800"/>
            <a:ext cx="6978801" cy="5078313"/>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baseline="0" dirty="0">
                <a:latin typeface="NimbusRomNo9L-Regu"/>
              </a:rPr>
              <a:t>Robots deal with the continuous state space by turning it into a discrete space</a:t>
            </a:r>
          </a:p>
          <a:p>
            <a:pPr marL="285750" indent="-285750">
              <a:buFont typeface="Arial" panose="020B0604020202020204" pitchFamily="34" charset="0"/>
              <a:buChar char="•"/>
            </a:pPr>
            <a:r>
              <a:rPr lang="en-US" sz="1800" b="0" i="0" u="none" strike="noStrike" baseline="0" dirty="0">
                <a:latin typeface="NimbusRomNo9L-Regu"/>
              </a:rPr>
              <a:t>Robots  </a:t>
            </a:r>
            <a:r>
              <a:rPr lang="en-US" sz="1800" b="0" i="0" u="none" strike="noStrike" baseline="0" dirty="0">
                <a:solidFill>
                  <a:srgbClr val="000000"/>
                </a:solidFill>
                <a:latin typeface="NimbusRomNo9L-Regu"/>
              </a:rPr>
              <a:t>deal with uncertainty in the current state by choosing the </a:t>
            </a:r>
            <a:r>
              <a:rPr lang="en-US" sz="1800" b="0" i="0" u="none" strike="noStrike" baseline="0" dirty="0">
                <a:solidFill>
                  <a:srgbClr val="000000"/>
                </a:solidFill>
                <a:latin typeface="NimbusRomNo9L-Medi"/>
              </a:rPr>
              <a:t>most likely state </a:t>
            </a:r>
            <a:r>
              <a:rPr lang="en-US" sz="1800" b="0" i="0" u="none" strike="noStrike" baseline="0" dirty="0">
                <a:solidFill>
                  <a:srgbClr val="000000"/>
                </a:solidFill>
                <a:latin typeface="NimbusRomNo9L-Regu"/>
              </a:rPr>
              <a:t>from the probability distribution produced by the </a:t>
            </a:r>
            <a:r>
              <a:rPr lang="en-MY" sz="1800" b="0" i="0" u="none" strike="noStrike" baseline="0" dirty="0">
                <a:solidFill>
                  <a:srgbClr val="000000"/>
                </a:solidFill>
                <a:latin typeface="NimbusRomNo9L-Regu"/>
              </a:rPr>
              <a:t>state estimation algorithm</a:t>
            </a:r>
          </a:p>
          <a:p>
            <a:pPr marL="285750" indent="-285750">
              <a:buFont typeface="Arial" panose="020B0604020202020204" pitchFamily="34" charset="0"/>
              <a:buChar char="•"/>
            </a:pPr>
            <a:endParaRPr lang="en-MY" dirty="0">
              <a:solidFill>
                <a:srgbClr val="000000"/>
              </a:solidFill>
              <a:latin typeface="NimbusRomNo9L-Regu"/>
            </a:endParaRPr>
          </a:p>
          <a:p>
            <a:pPr marL="285750" indent="-285750">
              <a:buFont typeface="Arial" panose="020B0604020202020204" pitchFamily="34" charset="0"/>
              <a:buChar char="•"/>
            </a:pPr>
            <a:r>
              <a:rPr lang="en-US" sz="1800" b="0" i="0" u="none" strike="noStrike" baseline="0" dirty="0">
                <a:latin typeface="NimbusRomNo9L-Regu"/>
              </a:rPr>
              <a:t>instead of deterministic plans, uncertainty calls for policies</a:t>
            </a:r>
            <a:endParaRPr lang="en-MY" sz="1800" b="0" i="0" u="none" strike="noStrike" baseline="0" dirty="0">
              <a:solidFill>
                <a:srgbClr val="000000"/>
              </a:solidFill>
              <a:latin typeface="NimbusRomNo9L-Regu"/>
            </a:endParaRPr>
          </a:p>
          <a:p>
            <a:pPr marL="742950" lvl="1" indent="-285750">
              <a:buFont typeface="Arial" panose="020B0604020202020204" pitchFamily="34" charset="0"/>
              <a:buChar char="•"/>
            </a:pPr>
            <a:r>
              <a:rPr lang="en-MY" sz="1800" b="0" i="0" u="none" strike="noStrike" baseline="0" dirty="0">
                <a:latin typeface="NimbusRomNo9L-Medi"/>
              </a:rPr>
              <a:t>online replanning</a:t>
            </a:r>
            <a:endParaRPr lang="en-MY" sz="1800" dirty="0">
              <a:solidFill>
                <a:srgbClr val="000000"/>
              </a:solidFill>
              <a:latin typeface="NimbusRomNo9L-Regu"/>
            </a:endParaRPr>
          </a:p>
          <a:p>
            <a:pPr marL="742950" lvl="1" indent="-285750">
              <a:buFont typeface="Arial" panose="020B0604020202020204" pitchFamily="34" charset="0"/>
              <a:buChar char="•"/>
            </a:pPr>
            <a:r>
              <a:rPr lang="en-MY" sz="1800" b="0" i="0" u="none" strike="noStrike" baseline="0" dirty="0">
                <a:latin typeface="NimbusRomNo9L-Medi"/>
              </a:rPr>
              <a:t>model predictive control (MPC): </a:t>
            </a:r>
            <a:r>
              <a:rPr lang="en-US" sz="1800" b="0" i="0" u="none" strike="noStrike" baseline="0" dirty="0">
                <a:latin typeface="NimbusRomNo9L-Medi"/>
              </a:rPr>
              <a:t>plan for a shorter time horizon, but replan at every time step</a:t>
            </a:r>
            <a:endParaRPr lang="en-MY" b="0" i="0" u="none" strike="noStrike" baseline="0" dirty="0">
              <a:solidFill>
                <a:srgbClr val="000000"/>
              </a:solidFill>
              <a:latin typeface="NimbusRomNo9L-Regu"/>
            </a:endParaRPr>
          </a:p>
          <a:p>
            <a:pPr marL="742950" lvl="1" indent="-285750">
              <a:buFont typeface="Arial" panose="020B0604020202020204" pitchFamily="34" charset="0"/>
              <a:buChar char="•"/>
            </a:pPr>
            <a:endParaRPr lang="en-MY" dirty="0">
              <a:solidFill>
                <a:srgbClr val="000000"/>
              </a:solidFill>
              <a:latin typeface="NimbusRomNo9L-Regu"/>
            </a:endParaRPr>
          </a:p>
          <a:p>
            <a:pPr marL="285750" indent="-285750">
              <a:buFont typeface="Arial" panose="020B0604020202020204" pitchFamily="34" charset="0"/>
              <a:buChar char="•"/>
            </a:pPr>
            <a:r>
              <a:rPr lang="en-US" sz="1800" b="0" i="0" u="none" strike="noStrike" baseline="0" dirty="0">
                <a:latin typeface="NimbusRomNo9L-Regu"/>
              </a:rPr>
              <a:t>uncertainty calls for </a:t>
            </a:r>
            <a:r>
              <a:rPr lang="en-US" sz="1800" b="0" i="0" u="none" strike="noStrike" baseline="0" dirty="0">
                <a:latin typeface="NimbusRomNo9L-Medi"/>
              </a:rPr>
              <a:t>information gathering </a:t>
            </a:r>
            <a:r>
              <a:rPr lang="en-US" sz="1800" b="0" i="0" u="none" strike="noStrike" baseline="0" dirty="0">
                <a:latin typeface="NimbusRomNo9L-Regu"/>
              </a:rPr>
              <a:t>actions</a:t>
            </a:r>
          </a:p>
          <a:p>
            <a:pPr marL="285750" indent="-285750">
              <a:buFont typeface="Arial" panose="020B0604020202020204" pitchFamily="34" charset="0"/>
              <a:buChar char="•"/>
            </a:pPr>
            <a:r>
              <a:rPr lang="en-US" sz="1800" b="0" i="0" u="none" strike="noStrike" baseline="0" dirty="0">
                <a:latin typeface="NimbusRomNo9L-Regu"/>
              </a:rPr>
              <a:t>better captured by the POMDP framework</a:t>
            </a:r>
            <a:endParaRPr lang="en-US" dirty="0">
              <a:latin typeface="NimbusRomNo9L-Regu"/>
            </a:endParaRPr>
          </a:p>
          <a:p>
            <a:pPr marL="285750" indent="-285750">
              <a:buFont typeface="Arial" panose="020B0604020202020204" pitchFamily="34" charset="0"/>
              <a:buChar char="•"/>
            </a:pPr>
            <a:endParaRPr lang="en-US" dirty="0">
              <a:latin typeface="NimbusRomNo9L-Regu"/>
            </a:endParaRPr>
          </a:p>
          <a:p>
            <a:pPr marL="285750" indent="-285750">
              <a:buFont typeface="Arial" panose="020B0604020202020204" pitchFamily="34" charset="0"/>
              <a:buChar char="•"/>
            </a:pPr>
            <a:r>
              <a:rPr lang="en-MY" sz="1800" b="0" i="0" u="none" strike="noStrike" baseline="0" dirty="0">
                <a:latin typeface="NimbusRomNo9L-Medi"/>
              </a:rPr>
              <a:t>Guarded movements: explicitly defined information gathering actions </a:t>
            </a:r>
            <a:endParaRPr lang="en-US" sz="1800" b="0" i="0" u="none" strike="noStrike" baseline="0" dirty="0">
              <a:latin typeface="NimbusRomNo9L-Regu"/>
            </a:endParaRPr>
          </a:p>
          <a:p>
            <a:pPr marL="742950" lvl="1" indent="-285750">
              <a:buFont typeface="Arial" panose="020B0604020202020204" pitchFamily="34" charset="0"/>
              <a:buChar char="•"/>
            </a:pPr>
            <a:r>
              <a:rPr lang="en-US" b="0" i="0" u="none" strike="noStrike" baseline="0" dirty="0">
                <a:latin typeface="NimbusRomNo9L-Regu"/>
              </a:rPr>
              <a:t>Each guarded motion consists of (1) a motion command and (2) a termination condition, </a:t>
            </a:r>
            <a:r>
              <a:rPr lang="en-US" sz="1800" b="0" i="0" u="none" strike="noStrike" baseline="0" dirty="0">
                <a:latin typeface="NimbusRomNo9L-Regu"/>
              </a:rPr>
              <a:t>which is a predicate on the robot’s sensor values saying when to stop</a:t>
            </a:r>
            <a:endParaRPr lang="en-MY" dirty="0"/>
          </a:p>
        </p:txBody>
      </p:sp>
    </p:spTree>
    <p:extLst>
      <p:ext uri="{BB962C8B-B14F-4D97-AF65-F5344CB8AC3E}">
        <p14:creationId xmlns:p14="http://schemas.microsoft.com/office/powerpoint/2010/main" val="175184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32</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Planning Uncertain Movements</a:t>
            </a:r>
          </a:p>
        </p:txBody>
      </p:sp>
      <p:sp>
        <p:nvSpPr>
          <p:cNvPr id="7" name="TextBox 6">
            <a:extLst>
              <a:ext uri="{FF2B5EF4-FFF2-40B4-BE49-F238E27FC236}">
                <a16:creationId xmlns:a16="http://schemas.microsoft.com/office/drawing/2014/main" id="{A690C5CF-82A5-401C-81BB-F782FB5A686A}"/>
              </a:ext>
            </a:extLst>
          </p:cNvPr>
          <p:cNvSpPr txBox="1"/>
          <p:nvPr/>
        </p:nvSpPr>
        <p:spPr>
          <a:xfrm>
            <a:off x="1156054" y="1447800"/>
            <a:ext cx="6978801" cy="2031325"/>
          </a:xfrm>
          <a:prstGeom prst="rect">
            <a:avLst/>
          </a:prstGeom>
          <a:noFill/>
        </p:spPr>
        <p:txBody>
          <a:bodyPr wrap="square">
            <a:spAutoFit/>
          </a:bodyPr>
          <a:lstStyle/>
          <a:p>
            <a:pPr algn="l"/>
            <a:r>
              <a:rPr lang="en-US" sz="1800" b="0" i="0" u="none" strike="noStrike" baseline="0" dirty="0">
                <a:solidFill>
                  <a:srgbClr val="000000"/>
                </a:solidFill>
                <a:latin typeface="NimbusRomNo9L-Regu"/>
              </a:rPr>
              <a:t>techniques beyond guarded movements </a:t>
            </a:r>
          </a:p>
          <a:p>
            <a:pPr marL="285750" indent="-285750" algn="l">
              <a:buFont typeface="Arial" panose="020B0604020202020204" pitchFamily="34" charset="0"/>
              <a:buChar char="•"/>
            </a:pPr>
            <a:r>
              <a:rPr lang="en-US" sz="1800" b="0" i="0" u="none" strike="noStrike" baseline="0" dirty="0">
                <a:solidFill>
                  <a:srgbClr val="000000"/>
                </a:solidFill>
                <a:latin typeface="NimbusRomNo9L-Regu"/>
              </a:rPr>
              <a:t>change the cost function to incentivize actions we know will lead to information</a:t>
            </a:r>
          </a:p>
          <a:p>
            <a:pPr marL="285750" indent="-285750" algn="l">
              <a:buFont typeface="Arial" panose="020B0604020202020204" pitchFamily="34" charset="0"/>
              <a:buChar char="•"/>
            </a:pPr>
            <a:r>
              <a:rPr lang="en-US" sz="1800" b="0" i="0" u="none" strike="noStrike" baseline="0" dirty="0">
                <a:solidFill>
                  <a:srgbClr val="000000"/>
                </a:solidFill>
                <a:latin typeface="NimbusRomNo9L-Medi"/>
              </a:rPr>
              <a:t>coastal navigation </a:t>
            </a:r>
            <a:r>
              <a:rPr lang="en-US" sz="1800" b="0" i="0" u="none" strike="noStrike" baseline="0" dirty="0">
                <a:solidFill>
                  <a:srgbClr val="000000"/>
                </a:solidFill>
                <a:latin typeface="NimbusRomNo9L-Regu"/>
              </a:rPr>
              <a:t>heuristic: requires the robot to stay near known landmarks</a:t>
            </a:r>
          </a:p>
          <a:p>
            <a:pPr marL="285750" indent="-285750" algn="l">
              <a:buFont typeface="Arial" panose="020B0604020202020204" pitchFamily="34" charset="0"/>
              <a:buChar char="•"/>
            </a:pPr>
            <a:r>
              <a:rPr lang="en-US" sz="1800" b="0" i="0" u="none" strike="noStrike" baseline="0" dirty="0">
                <a:latin typeface="NimbusRomNo9L-Regu"/>
              </a:rPr>
              <a:t>incorporate the expected </a:t>
            </a:r>
            <a:r>
              <a:rPr lang="en-US" sz="1800" b="0" i="0" u="none" strike="noStrike" baseline="0" dirty="0">
                <a:latin typeface="NimbusRomNo9L-Medi"/>
              </a:rPr>
              <a:t>information gain </a:t>
            </a:r>
            <a:r>
              <a:rPr lang="en-US" sz="1800" b="0" i="0" u="none" strike="noStrike" baseline="0" dirty="0">
                <a:latin typeface="NimbusRomNo9L-Regu"/>
              </a:rPr>
              <a:t>(reduction of entropy of the belief) as a term in the cost function</a:t>
            </a:r>
            <a:endParaRPr lang="en-MY" dirty="0"/>
          </a:p>
        </p:txBody>
      </p:sp>
      <p:pic>
        <p:nvPicPr>
          <p:cNvPr id="4" name="Picture 3">
            <a:extLst>
              <a:ext uri="{FF2B5EF4-FFF2-40B4-BE49-F238E27FC236}">
                <a16:creationId xmlns:a16="http://schemas.microsoft.com/office/drawing/2014/main" id="{91674B0B-2C36-45B6-8857-BD17F2F79CCF}"/>
              </a:ext>
            </a:extLst>
          </p:cNvPr>
          <p:cNvPicPr>
            <a:picLocks noChangeAspect="1"/>
          </p:cNvPicPr>
          <p:nvPr/>
        </p:nvPicPr>
        <p:blipFill>
          <a:blip r:embed="rId2"/>
          <a:stretch>
            <a:fillRect/>
          </a:stretch>
        </p:blipFill>
        <p:spPr>
          <a:xfrm>
            <a:off x="946333" y="3911600"/>
            <a:ext cx="4082867" cy="2018624"/>
          </a:xfrm>
          <a:prstGeom prst="rect">
            <a:avLst/>
          </a:prstGeom>
        </p:spPr>
      </p:pic>
      <p:pic>
        <p:nvPicPr>
          <p:cNvPr id="8" name="Picture 7">
            <a:extLst>
              <a:ext uri="{FF2B5EF4-FFF2-40B4-BE49-F238E27FC236}">
                <a16:creationId xmlns:a16="http://schemas.microsoft.com/office/drawing/2014/main" id="{D23BCA01-1FCA-410E-BDD5-1BBE63444B02}"/>
              </a:ext>
            </a:extLst>
          </p:cNvPr>
          <p:cNvPicPr>
            <a:picLocks noChangeAspect="1"/>
          </p:cNvPicPr>
          <p:nvPr/>
        </p:nvPicPr>
        <p:blipFill>
          <a:blip r:embed="rId3"/>
          <a:stretch>
            <a:fillRect/>
          </a:stretch>
        </p:blipFill>
        <p:spPr>
          <a:xfrm>
            <a:off x="4858138" y="3911600"/>
            <a:ext cx="4082867" cy="1991785"/>
          </a:xfrm>
          <a:prstGeom prst="rect">
            <a:avLst/>
          </a:prstGeom>
        </p:spPr>
      </p:pic>
      <p:sp>
        <p:nvSpPr>
          <p:cNvPr id="10" name="TextBox 9">
            <a:extLst>
              <a:ext uri="{FF2B5EF4-FFF2-40B4-BE49-F238E27FC236}">
                <a16:creationId xmlns:a16="http://schemas.microsoft.com/office/drawing/2014/main" id="{D59C32B2-B110-4BEA-9A3C-FAD70133E5B9}"/>
              </a:ext>
            </a:extLst>
          </p:cNvPr>
          <p:cNvSpPr txBox="1"/>
          <p:nvPr/>
        </p:nvSpPr>
        <p:spPr>
          <a:xfrm>
            <a:off x="933633" y="6043472"/>
            <a:ext cx="4012623" cy="584775"/>
          </a:xfrm>
          <a:prstGeom prst="rect">
            <a:avLst/>
          </a:prstGeom>
          <a:noFill/>
        </p:spPr>
        <p:txBody>
          <a:bodyPr wrap="square">
            <a:spAutoFit/>
          </a:bodyPr>
          <a:lstStyle/>
          <a:p>
            <a:r>
              <a:rPr lang="en-US" sz="1600" b="0" i="0" u="none" strike="noStrike" baseline="0" dirty="0">
                <a:latin typeface="NimbusRomNo9L-Regu"/>
              </a:rPr>
              <a:t>The first motion command and the resulting envelope of possible robot motions.</a:t>
            </a:r>
            <a:endParaRPr lang="en-MY" sz="1600" dirty="0"/>
          </a:p>
        </p:txBody>
      </p:sp>
      <p:sp>
        <p:nvSpPr>
          <p:cNvPr id="12" name="TextBox 11">
            <a:extLst>
              <a:ext uri="{FF2B5EF4-FFF2-40B4-BE49-F238E27FC236}">
                <a16:creationId xmlns:a16="http://schemas.microsoft.com/office/drawing/2014/main" id="{D8E26B0C-1654-4E19-B2B0-F4A2B5DD55BF}"/>
              </a:ext>
            </a:extLst>
          </p:cNvPr>
          <p:cNvSpPr txBox="1"/>
          <p:nvPr/>
        </p:nvSpPr>
        <p:spPr>
          <a:xfrm>
            <a:off x="4991100" y="5930224"/>
            <a:ext cx="3816944" cy="861774"/>
          </a:xfrm>
          <a:prstGeom prst="rect">
            <a:avLst/>
          </a:prstGeom>
          <a:noFill/>
        </p:spPr>
        <p:txBody>
          <a:bodyPr wrap="square">
            <a:spAutoFit/>
          </a:bodyPr>
          <a:lstStyle/>
          <a:p>
            <a:pPr algn="l"/>
            <a:r>
              <a:rPr lang="en-US" sz="1600" b="0" i="0" u="none" strike="noStrike" baseline="0" dirty="0">
                <a:latin typeface="NimbusRomNo9L-Regu"/>
              </a:rPr>
              <a:t>The second motion command and the envelope of possible motions. Even with error, we will eventually get into the hole</a:t>
            </a:r>
            <a:r>
              <a:rPr lang="en-US" sz="1800" b="0" i="0" u="none" strike="noStrike" baseline="0" dirty="0">
                <a:latin typeface="NimbusRomNo9L-Regu"/>
              </a:rPr>
              <a:t>.</a:t>
            </a:r>
            <a:endParaRPr lang="en-MY" dirty="0"/>
          </a:p>
        </p:txBody>
      </p:sp>
    </p:spTree>
    <p:extLst>
      <p:ext uri="{BB962C8B-B14F-4D97-AF65-F5344CB8AC3E}">
        <p14:creationId xmlns:p14="http://schemas.microsoft.com/office/powerpoint/2010/main" val="394963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33</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Reinforcement Learning in Robotics</a:t>
            </a:r>
          </a:p>
        </p:txBody>
      </p:sp>
      <p:sp>
        <p:nvSpPr>
          <p:cNvPr id="7" name="TextBox 6">
            <a:extLst>
              <a:ext uri="{FF2B5EF4-FFF2-40B4-BE49-F238E27FC236}">
                <a16:creationId xmlns:a16="http://schemas.microsoft.com/office/drawing/2014/main" id="{A690C5CF-82A5-401C-81BB-F782FB5A686A}"/>
              </a:ext>
            </a:extLst>
          </p:cNvPr>
          <p:cNvSpPr txBox="1"/>
          <p:nvPr/>
        </p:nvSpPr>
        <p:spPr>
          <a:xfrm>
            <a:off x="1156053" y="1447800"/>
            <a:ext cx="7734935" cy="5355312"/>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NimbusRomNo9L-Regu"/>
              </a:rPr>
              <a:t>One challenge of RL in robotics is the continuous nature of the state and action spaces</a:t>
            </a:r>
          </a:p>
          <a:p>
            <a:pPr marL="285750" indent="-285750" algn="l">
              <a:buFont typeface="Arial" panose="020B0604020202020204" pitchFamily="34" charset="0"/>
              <a:buChar char="•"/>
            </a:pPr>
            <a:endParaRPr lang="en-US"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boils down to how we might reduce the real world sample complexity</a:t>
            </a:r>
          </a:p>
          <a:p>
            <a:pPr marL="742950" lvl="1" indent="-285750">
              <a:buFont typeface="Arial" panose="020B0604020202020204" pitchFamily="34" charset="0"/>
              <a:buChar char="•"/>
            </a:pPr>
            <a:r>
              <a:rPr lang="en-US" b="0" i="0" u="none" strike="noStrike" baseline="0" dirty="0">
                <a:latin typeface="NimbusRomNo9L-Regu"/>
              </a:rPr>
              <a:t>the number of interactions with the physical world that the robot needs before it has learned how to do the task.</a:t>
            </a:r>
            <a:endParaRPr lang="en-US" dirty="0">
              <a:latin typeface="NimbusRomNo9L-Regu"/>
            </a:endParaRPr>
          </a:p>
          <a:p>
            <a:pPr marL="285750" indent="-285750">
              <a:buFont typeface="Arial" panose="020B0604020202020204" pitchFamily="34" charset="0"/>
              <a:buChar char="•"/>
            </a:pPr>
            <a:r>
              <a:rPr lang="en-MY" b="0" i="0" u="none" strike="noStrike" baseline="0" dirty="0">
                <a:latin typeface="NimbusRomNo9L-Medi"/>
              </a:rPr>
              <a:t>model-based reinforcement learning</a:t>
            </a:r>
            <a:endParaRPr lang="en-US" dirty="0">
              <a:latin typeface="NimbusRomNo9L-Regu"/>
            </a:endParaRPr>
          </a:p>
          <a:p>
            <a:pPr marL="285750" indent="-285750">
              <a:buFont typeface="Arial" panose="020B0604020202020204" pitchFamily="34" charset="0"/>
              <a:buChar char="•"/>
            </a:pPr>
            <a:r>
              <a:rPr lang="en-US" sz="1800" b="0" i="0" u="none" strike="noStrike" baseline="0" dirty="0">
                <a:latin typeface="NimbusRomNo9L-Medi"/>
              </a:rPr>
              <a:t>sim-to-real </a:t>
            </a:r>
            <a:r>
              <a:rPr lang="en-US" sz="1800" b="0" i="0" u="none" strike="noStrike" baseline="0" dirty="0">
                <a:latin typeface="NimbusRomNo9L-Regu"/>
              </a:rPr>
              <a:t>transfer: transferring policies that work in simulation to real world</a:t>
            </a:r>
          </a:p>
          <a:p>
            <a:pPr marL="742950" lvl="1" indent="-285750">
              <a:buFont typeface="Arial" panose="020B0604020202020204" pitchFamily="34" charset="0"/>
              <a:buChar char="•"/>
            </a:pPr>
            <a:r>
              <a:rPr lang="en-US" dirty="0">
                <a:latin typeface="NimbusRomNo9L-Regu"/>
              </a:rPr>
              <a:t>Use model as a simulator for policy search</a:t>
            </a:r>
          </a:p>
          <a:p>
            <a:pPr marL="742950" lvl="1" indent="-285750">
              <a:buFont typeface="Arial" panose="020B0604020202020204" pitchFamily="34" charset="0"/>
              <a:buChar char="•"/>
            </a:pPr>
            <a:endParaRPr lang="en-US" dirty="0">
              <a:latin typeface="NimbusRomNo9L-Regu"/>
            </a:endParaRPr>
          </a:p>
          <a:p>
            <a:pPr algn="l"/>
            <a:r>
              <a:rPr lang="en-US" sz="1800" b="1" i="0" u="none" strike="noStrike" baseline="0" dirty="0">
                <a:latin typeface="NimbusRomNo9L-Regu"/>
              </a:rPr>
              <a:t>End-</a:t>
            </a:r>
            <a:r>
              <a:rPr lang="en-US" b="1" dirty="0">
                <a:latin typeface="NimbusRomNo9L-Regu"/>
              </a:rPr>
              <a:t>to-end learning:</a:t>
            </a:r>
          </a:p>
          <a:p>
            <a:pPr marL="285750" indent="-285750" algn="l">
              <a:buFont typeface="Arial" panose="020B0604020202020204" pitchFamily="34" charset="0"/>
              <a:buChar char="•"/>
            </a:pPr>
            <a:r>
              <a:rPr lang="en-US" sz="1800" b="0" i="0" u="none" strike="noStrike" baseline="0" dirty="0">
                <a:latin typeface="NimbusRomNo9L-Regu"/>
              </a:rPr>
              <a:t>More recent techniques have experimented with fitting local models, planning with them to generate actions, and using these actions as supervision to fit a policy, then iterating to get better and better models around the areas that the policy needs.</a:t>
            </a:r>
          </a:p>
          <a:p>
            <a:pPr algn="l"/>
            <a:endParaRPr lang="en-MY" dirty="0">
              <a:latin typeface="NimbusRomNo9L-Regu"/>
            </a:endParaRPr>
          </a:p>
          <a:p>
            <a:pPr algn="l"/>
            <a:r>
              <a:rPr lang="en-MY" b="1" dirty="0">
                <a:latin typeface="NimbusRomNo9L-Regu"/>
              </a:rPr>
              <a:t>Exploiting other information</a:t>
            </a:r>
          </a:p>
          <a:p>
            <a:pPr marL="285750" indent="-285750" algn="l">
              <a:buFont typeface="Arial" panose="020B0604020202020204" pitchFamily="34" charset="0"/>
              <a:buChar char="•"/>
            </a:pPr>
            <a:r>
              <a:rPr lang="en-MY" sz="1800" b="0" i="0" u="none" strike="noStrike" baseline="0" dirty="0">
                <a:latin typeface="NimbusRomNo9L-Regu"/>
              </a:rPr>
              <a:t>use higher-level </a:t>
            </a:r>
            <a:r>
              <a:rPr lang="en-MY" sz="1800" b="0" i="0" u="none" strike="noStrike" baseline="0" dirty="0">
                <a:latin typeface="NimbusRomNo9L-Medi"/>
              </a:rPr>
              <a:t>motion primitive</a:t>
            </a:r>
            <a:endParaRPr lang="en-MY" sz="1800" b="0" i="0" u="none" strike="noStrike" baseline="0" dirty="0">
              <a:latin typeface="NimbusRomNo9L-Regu"/>
            </a:endParaRPr>
          </a:p>
          <a:p>
            <a:pPr marL="285750" indent="-285750" algn="l">
              <a:buFont typeface="Arial" panose="020B0604020202020204" pitchFamily="34" charset="0"/>
              <a:buChar char="•"/>
            </a:pPr>
            <a:r>
              <a:rPr lang="en-MY" sz="1800" b="0" i="0" u="none" strike="noStrike" baseline="0" dirty="0" err="1">
                <a:latin typeface="NimbusRomNo9L-Medi"/>
              </a:rPr>
              <a:t>metalearning</a:t>
            </a:r>
            <a:r>
              <a:rPr lang="en-MY" sz="1800" b="0" i="0" u="none" strike="noStrike" baseline="0" dirty="0">
                <a:latin typeface="NimbusRomNo9L-Medi"/>
              </a:rPr>
              <a:t> </a:t>
            </a:r>
            <a:r>
              <a:rPr lang="en-MY" sz="1800" b="0" i="0" u="none" strike="noStrike" baseline="0" dirty="0">
                <a:latin typeface="NimbusRomNo9L-Regu"/>
              </a:rPr>
              <a:t>or </a:t>
            </a:r>
            <a:r>
              <a:rPr lang="en-MY" sz="1800" b="0" i="0" u="none" strike="noStrike" baseline="0" dirty="0">
                <a:latin typeface="NimbusRomNo9L-Medi"/>
              </a:rPr>
              <a:t>transfer learning</a:t>
            </a:r>
            <a:endParaRPr lang="en-US" dirty="0">
              <a:latin typeface="NimbusRomNo9L-Regu"/>
            </a:endParaRPr>
          </a:p>
        </p:txBody>
      </p:sp>
    </p:spTree>
    <p:extLst>
      <p:ext uri="{BB962C8B-B14F-4D97-AF65-F5344CB8AC3E}">
        <p14:creationId xmlns:p14="http://schemas.microsoft.com/office/powerpoint/2010/main" val="7274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34</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Humans and Robots</a:t>
            </a:r>
          </a:p>
        </p:txBody>
      </p:sp>
      <p:sp>
        <p:nvSpPr>
          <p:cNvPr id="7" name="TextBox 6">
            <a:extLst>
              <a:ext uri="{FF2B5EF4-FFF2-40B4-BE49-F238E27FC236}">
                <a16:creationId xmlns:a16="http://schemas.microsoft.com/office/drawing/2014/main" id="{A690C5CF-82A5-401C-81BB-F782FB5A686A}"/>
              </a:ext>
            </a:extLst>
          </p:cNvPr>
          <p:cNvSpPr txBox="1"/>
          <p:nvPr/>
        </p:nvSpPr>
        <p:spPr>
          <a:xfrm>
            <a:off x="1156054" y="1358573"/>
            <a:ext cx="7734935" cy="5632311"/>
          </a:xfrm>
          <a:prstGeom prst="rect">
            <a:avLst/>
          </a:prstGeom>
          <a:noFill/>
        </p:spPr>
        <p:txBody>
          <a:bodyPr wrap="square">
            <a:spAutoFit/>
          </a:bodyPr>
          <a:lstStyle/>
          <a:p>
            <a:pPr algn="l"/>
            <a:r>
              <a:rPr lang="en-MY" sz="1800" b="1" i="0" u="none" strike="noStrike" baseline="0" dirty="0">
                <a:latin typeface="NimbusRomNo9L-Medi"/>
              </a:rPr>
              <a:t>Coordination problem: </a:t>
            </a:r>
            <a:r>
              <a:rPr lang="en-US" sz="1800" b="0" i="0" u="none" strike="noStrike" baseline="0" dirty="0">
                <a:latin typeface="NimbusRomNo9L-Regu"/>
              </a:rPr>
              <a:t>optimizing reward when there are people acting in the same environment as the robot.</a:t>
            </a:r>
          </a:p>
          <a:p>
            <a:pPr marL="742950" lvl="1" indent="-285750">
              <a:buFont typeface="Arial" panose="020B0604020202020204" pitchFamily="34" charset="0"/>
              <a:buChar char="•"/>
            </a:pPr>
            <a:r>
              <a:rPr lang="en-US" sz="1800" b="0" i="0" u="none" strike="noStrike" baseline="0" dirty="0">
                <a:latin typeface="NimbusRomNo9L-Regu"/>
              </a:rPr>
              <a:t>When the human and the robot are on the same team, this turns into </a:t>
            </a:r>
            <a:r>
              <a:rPr lang="en-US" sz="1800" b="1" i="0" u="none" strike="noStrike" baseline="0" dirty="0">
                <a:latin typeface="NimbusRomNo9L-Medi"/>
              </a:rPr>
              <a:t>collaboration</a:t>
            </a:r>
            <a:endParaRPr lang="en-MY" b="1" i="0" u="none" strike="noStrike" baseline="0" dirty="0">
              <a:latin typeface="NimbusRomNo9L-Medi"/>
            </a:endParaRPr>
          </a:p>
          <a:p>
            <a:pPr marL="285750" indent="-285750" algn="l">
              <a:buFont typeface="Arial" panose="020B0604020202020204" pitchFamily="34" charset="0"/>
              <a:buChar char="•"/>
            </a:pPr>
            <a:r>
              <a:rPr lang="en-US" sz="1800" b="0" i="0" u="none" strike="noStrike" baseline="0" dirty="0">
                <a:latin typeface="NimbusRomNo9L-Regu"/>
              </a:rPr>
              <a:t>optimizing for what people actually want.</a:t>
            </a:r>
          </a:p>
          <a:p>
            <a:pPr algn="l"/>
            <a:endParaRPr lang="en-US" sz="1800" b="0" i="0" u="none" strike="noStrike" baseline="0" dirty="0">
              <a:latin typeface="NimbusRomNo9L-Regu"/>
            </a:endParaRPr>
          </a:p>
          <a:p>
            <a:pPr algn="l"/>
            <a:r>
              <a:rPr lang="en-MY" sz="1800" b="0" i="0" u="none" strike="noStrike" baseline="0" dirty="0">
                <a:solidFill>
                  <a:srgbClr val="9A009A"/>
                </a:solidFill>
                <a:latin typeface="CMSSBX10"/>
              </a:rPr>
              <a:t>Coordination</a:t>
            </a:r>
          </a:p>
          <a:p>
            <a:pPr marL="285750" indent="-285750" algn="l">
              <a:buFont typeface="Arial" panose="020B0604020202020204" pitchFamily="34" charset="0"/>
              <a:buChar char="•"/>
            </a:pPr>
            <a:r>
              <a:rPr lang="en-US" sz="1800" b="0" i="0" u="none" strike="noStrike" baseline="0" dirty="0">
                <a:latin typeface="NimbusRomNo9L-Regu"/>
              </a:rPr>
              <a:t>formulate coordination with a human is to model it as a game between the robot </a:t>
            </a:r>
            <a:r>
              <a:rPr lang="en-MY" sz="1800" b="0" i="0" u="none" strike="noStrike" baseline="0" dirty="0">
                <a:latin typeface="NimbusRomNo9L-Regu"/>
              </a:rPr>
              <a:t>and the human</a:t>
            </a:r>
          </a:p>
          <a:p>
            <a:pPr marL="742950" lvl="1" indent="-285750">
              <a:buFont typeface="Arial" panose="020B0604020202020204" pitchFamily="34" charset="0"/>
              <a:buChar char="•"/>
            </a:pPr>
            <a:r>
              <a:rPr lang="en-MY" b="0" i="0" u="none" strike="noStrike" baseline="0" dirty="0">
                <a:latin typeface="NimbusRomNo9L-Regu"/>
              </a:rPr>
              <a:t>state of the environment (robot &amp; human), </a:t>
            </a:r>
            <a:r>
              <a:rPr lang="en-MY" b="0" i="1" u="none" strike="noStrike" baseline="0" dirty="0">
                <a:latin typeface="Times New Roman" panose="02020603050405020304" pitchFamily="18" charset="0"/>
              </a:rPr>
              <a:t>x </a:t>
            </a:r>
            <a:r>
              <a:rPr lang="en-MY" b="0" i="0" u="none" strike="noStrike" baseline="0" dirty="0">
                <a:latin typeface="Tahoma" panose="020B0604030504040204" pitchFamily="34" charset="0"/>
              </a:rPr>
              <a:t>= (</a:t>
            </a:r>
            <a:r>
              <a:rPr lang="en-MY" b="0" i="1" u="none" strike="noStrike" baseline="0" dirty="0" err="1">
                <a:latin typeface="Times New Roman" panose="02020603050405020304" pitchFamily="18" charset="0"/>
              </a:rPr>
              <a:t>x</a:t>
            </a:r>
            <a:r>
              <a:rPr lang="en-MY" b="0" i="1" u="none" strike="noStrike" baseline="-25000" dirty="0" err="1">
                <a:latin typeface="Times New Roman" panose="02020603050405020304" pitchFamily="18" charset="0"/>
              </a:rPr>
              <a:t>R</a:t>
            </a:r>
            <a:r>
              <a:rPr lang="en-MY" b="0" i="1" u="none" strike="noStrike" baseline="0" dirty="0">
                <a:latin typeface="Arial" panose="020B0604020202020204" pitchFamily="34" charset="0"/>
              </a:rPr>
              <a:t>, </a:t>
            </a:r>
            <a:r>
              <a:rPr lang="en-MY" b="0" i="1" u="none" strike="noStrike" baseline="0" dirty="0" err="1">
                <a:latin typeface="Times New Roman" panose="02020603050405020304" pitchFamily="18" charset="0"/>
              </a:rPr>
              <a:t>x</a:t>
            </a:r>
            <a:r>
              <a:rPr lang="en-MY" b="0" i="1" u="none" strike="noStrike" baseline="-25000" dirty="0" err="1">
                <a:latin typeface="Times New Roman" panose="02020603050405020304" pitchFamily="18" charset="0"/>
              </a:rPr>
              <a:t>H</a:t>
            </a:r>
            <a:r>
              <a:rPr lang="en-MY" b="0" i="0" u="none" strike="noStrike" baseline="0" dirty="0">
                <a:latin typeface="Tahoma" panose="020B0604030504040204" pitchFamily="34" charset="0"/>
              </a:rPr>
              <a:t>)</a:t>
            </a:r>
            <a:r>
              <a:rPr lang="en-MY" b="0" i="0" u="none" strike="noStrike" baseline="0" dirty="0">
                <a:latin typeface="Arial" panose="020B0604020202020204" pitchFamily="34" charset="0"/>
              </a:rPr>
              <a:t>;</a:t>
            </a:r>
          </a:p>
          <a:p>
            <a:pPr marL="742950" lvl="1" indent="-285750">
              <a:buFont typeface="Arial" panose="020B0604020202020204" pitchFamily="34" charset="0"/>
              <a:buChar char="•"/>
            </a:pPr>
            <a:r>
              <a:rPr lang="en-US" b="0" i="0" u="none" strike="noStrike" baseline="0" dirty="0">
                <a:latin typeface="Times New Roman" panose="02020603050405020304" pitchFamily="18" charset="0"/>
              </a:rPr>
              <a:t>each agent can take actions, </a:t>
            </a:r>
            <a:r>
              <a:rPr lang="en-US" b="0" i="1" u="none" strike="noStrike" baseline="0" dirty="0" err="1">
                <a:latin typeface="Times New Roman" panose="02020603050405020304" pitchFamily="18" charset="0"/>
              </a:rPr>
              <a:t>u</a:t>
            </a:r>
            <a:r>
              <a:rPr lang="en-US" b="0" i="1" u="none" strike="noStrike" baseline="-25000" dirty="0" err="1">
                <a:latin typeface="Times New Roman" panose="02020603050405020304" pitchFamily="18" charset="0"/>
              </a:rPr>
              <a:t>R</a:t>
            </a:r>
            <a:r>
              <a:rPr lang="en-US" b="0" i="1" u="none" strike="noStrike" baseline="0" dirty="0">
                <a:latin typeface="Times New Roman" panose="02020603050405020304" pitchFamily="18" charset="0"/>
              </a:rPr>
              <a:t> </a:t>
            </a:r>
            <a:r>
              <a:rPr lang="en-US" b="0" i="0" u="none" strike="noStrike" baseline="0" dirty="0">
                <a:latin typeface="Times New Roman" panose="02020603050405020304" pitchFamily="18" charset="0"/>
              </a:rPr>
              <a:t>and </a:t>
            </a:r>
            <a:r>
              <a:rPr lang="en-US" b="0" i="1" u="none" strike="noStrike" baseline="0" dirty="0" err="1">
                <a:latin typeface="Times New Roman" panose="02020603050405020304" pitchFamily="18" charset="0"/>
              </a:rPr>
              <a:t>u</a:t>
            </a:r>
            <a:r>
              <a:rPr lang="en-US" b="0" i="1" u="none" strike="noStrike" baseline="-25000" dirty="0" err="1">
                <a:latin typeface="Times New Roman" panose="02020603050405020304" pitchFamily="18" charset="0"/>
              </a:rPr>
              <a:t>H</a:t>
            </a:r>
            <a:r>
              <a:rPr lang="en-US" b="0" i="1" u="none" strike="noStrike" baseline="0" dirty="0">
                <a:latin typeface="Times New Roman" panose="02020603050405020304" pitchFamily="18" charset="0"/>
              </a:rPr>
              <a:t> </a:t>
            </a:r>
            <a:r>
              <a:rPr lang="en-US" b="0" i="0" u="none" strike="noStrike" baseline="0" dirty="0">
                <a:latin typeface="Times New Roman" panose="02020603050405020304" pitchFamily="18" charset="0"/>
              </a:rPr>
              <a:t>respectively;</a:t>
            </a:r>
          </a:p>
          <a:p>
            <a:pPr marL="742950" lvl="1" indent="-285750">
              <a:buFont typeface="Arial" panose="020B0604020202020204" pitchFamily="34" charset="0"/>
              <a:buChar char="•"/>
            </a:pPr>
            <a:r>
              <a:rPr lang="en-US" b="0" i="0" u="none" strike="noStrike" baseline="0" dirty="0">
                <a:latin typeface="Times New Roman" panose="02020603050405020304" pitchFamily="18" charset="0"/>
              </a:rPr>
              <a:t>each agent has an objective that can be represented as a cost, </a:t>
            </a:r>
            <a:r>
              <a:rPr lang="en-US" b="0" i="1" u="none" strike="noStrike" baseline="0" dirty="0">
                <a:latin typeface="Times New Roman" panose="02020603050405020304" pitchFamily="18" charset="0"/>
              </a:rPr>
              <a:t>J</a:t>
            </a:r>
            <a:r>
              <a:rPr lang="en-US" b="0" i="1" u="none" strike="noStrike" baseline="-25000" dirty="0">
                <a:latin typeface="Times New Roman" panose="02020603050405020304" pitchFamily="18" charset="0"/>
              </a:rPr>
              <a:t>R</a:t>
            </a:r>
            <a:r>
              <a:rPr lang="en-US" b="0" i="1" u="none" strike="noStrike" baseline="0" dirty="0">
                <a:latin typeface="Times New Roman" panose="02020603050405020304" pitchFamily="18" charset="0"/>
              </a:rPr>
              <a:t> </a:t>
            </a:r>
            <a:r>
              <a:rPr lang="en-US" b="0" i="0" u="none" strike="noStrike" baseline="0" dirty="0">
                <a:latin typeface="Times New Roman" panose="02020603050405020304" pitchFamily="18" charset="0"/>
              </a:rPr>
              <a:t>and </a:t>
            </a:r>
            <a:r>
              <a:rPr lang="en-US" b="0" i="1" u="none" strike="noStrike" baseline="0" dirty="0">
                <a:latin typeface="Times New Roman" panose="02020603050405020304" pitchFamily="18" charset="0"/>
              </a:rPr>
              <a:t>J</a:t>
            </a:r>
            <a:r>
              <a:rPr lang="en-US" b="0" i="1" u="none" strike="noStrike" baseline="-25000" dirty="0">
                <a:latin typeface="Times New Roman" panose="02020603050405020304" pitchFamily="18" charset="0"/>
              </a:rPr>
              <a:t>H</a:t>
            </a:r>
            <a:r>
              <a:rPr lang="en-US" b="0" i="0" u="none" strike="noStrike" baseline="0" dirty="0">
                <a:latin typeface="Times New Roman" panose="02020603050405020304" pitchFamily="18" charset="0"/>
              </a:rPr>
              <a:t>:</a:t>
            </a:r>
          </a:p>
          <a:p>
            <a:pPr marL="742950" lvl="1" indent="-285750">
              <a:buFont typeface="Arial" panose="020B0604020202020204" pitchFamily="34" charset="0"/>
              <a:buChar char="•"/>
            </a:pPr>
            <a:r>
              <a:rPr lang="en-US" b="0" i="0" u="none" strike="noStrike" baseline="0" dirty="0">
                <a:latin typeface="Times New Roman" panose="02020603050405020304" pitchFamily="18" charset="0"/>
              </a:rPr>
              <a:t>each objective depends on the state and on the actions of </a:t>
            </a:r>
            <a:r>
              <a:rPr lang="en-US" b="0" i="1" u="none" strike="noStrike" baseline="0" dirty="0">
                <a:latin typeface="Times New Roman" panose="02020603050405020304" pitchFamily="18" charset="0"/>
              </a:rPr>
              <a:t>both </a:t>
            </a:r>
            <a:r>
              <a:rPr lang="sv-SE" b="0" i="0" u="none" strike="noStrike" baseline="0" dirty="0">
                <a:latin typeface="Times New Roman" panose="02020603050405020304" pitchFamily="18" charset="0"/>
              </a:rPr>
              <a:t>agents: </a:t>
            </a:r>
            <a:r>
              <a:rPr lang="sv-SE" b="0" i="1" u="none" strike="noStrike" baseline="0" dirty="0">
                <a:latin typeface="Times New Roman" panose="02020603050405020304" pitchFamily="18" charset="0"/>
              </a:rPr>
              <a:t>J</a:t>
            </a:r>
            <a:r>
              <a:rPr lang="sv-SE" b="0" i="1" u="none" strike="noStrike" baseline="-25000" dirty="0">
                <a:latin typeface="Times New Roman" panose="02020603050405020304" pitchFamily="18" charset="0"/>
              </a:rPr>
              <a:t>R</a:t>
            </a:r>
            <a:r>
              <a:rPr lang="sv-SE" b="0" i="0" u="none" strike="noStrike" baseline="0" dirty="0">
                <a:latin typeface="Tahoma" panose="020B0604030504040204" pitchFamily="34" charset="0"/>
              </a:rPr>
              <a:t>(</a:t>
            </a:r>
            <a:r>
              <a:rPr lang="sv-SE" b="0" i="1" u="none" strike="noStrike" baseline="0" dirty="0">
                <a:latin typeface="Times New Roman" panose="02020603050405020304" pitchFamily="18" charset="0"/>
              </a:rPr>
              <a:t>x</a:t>
            </a:r>
            <a:r>
              <a:rPr lang="sv-SE" b="0" i="1" u="none" strike="noStrike" baseline="0" dirty="0">
                <a:latin typeface="Arial" panose="020B0604020202020204" pitchFamily="34" charset="0"/>
              </a:rPr>
              <a:t>, </a:t>
            </a:r>
            <a:r>
              <a:rPr lang="sv-SE" b="0" i="1" u="none" strike="noStrike" baseline="0" dirty="0">
                <a:latin typeface="Times New Roman" panose="02020603050405020304" pitchFamily="18" charset="0"/>
              </a:rPr>
              <a:t>u</a:t>
            </a:r>
            <a:r>
              <a:rPr lang="sv-SE" b="0" i="1" u="none" strike="noStrike" baseline="-25000" dirty="0">
                <a:latin typeface="Times New Roman" panose="02020603050405020304" pitchFamily="18" charset="0"/>
              </a:rPr>
              <a:t>R</a:t>
            </a:r>
            <a:r>
              <a:rPr lang="sv-SE" b="0" i="1" u="none" strike="noStrike" baseline="0" dirty="0">
                <a:latin typeface="Arial" panose="020B0604020202020204" pitchFamily="34" charset="0"/>
              </a:rPr>
              <a:t>, </a:t>
            </a:r>
            <a:r>
              <a:rPr lang="sv-SE" b="0" i="1" u="none" strike="noStrike" baseline="0" dirty="0">
                <a:latin typeface="Times New Roman" panose="02020603050405020304" pitchFamily="18" charset="0"/>
              </a:rPr>
              <a:t>u</a:t>
            </a:r>
            <a:r>
              <a:rPr lang="sv-SE" b="0" i="1" u="none" strike="noStrike" baseline="-25000" dirty="0">
                <a:latin typeface="Times New Roman" panose="02020603050405020304" pitchFamily="18" charset="0"/>
              </a:rPr>
              <a:t>H</a:t>
            </a:r>
            <a:r>
              <a:rPr lang="sv-SE" b="0" i="0" u="none" strike="noStrike" baseline="0" dirty="0">
                <a:latin typeface="Tahoma" panose="020B0604030504040204" pitchFamily="34" charset="0"/>
              </a:rPr>
              <a:t>) </a:t>
            </a:r>
            <a:r>
              <a:rPr lang="sv-SE" b="0" i="0" u="none" strike="noStrike" baseline="0" dirty="0">
                <a:latin typeface="Times New Roman" panose="02020603050405020304" pitchFamily="18" charset="0"/>
              </a:rPr>
              <a:t>and </a:t>
            </a:r>
            <a:r>
              <a:rPr lang="sv-SE" b="0" i="1" u="none" strike="noStrike" baseline="0" dirty="0">
                <a:latin typeface="Times New Roman" panose="02020603050405020304" pitchFamily="18" charset="0"/>
              </a:rPr>
              <a:t>J</a:t>
            </a:r>
            <a:r>
              <a:rPr lang="sv-SE" b="0" i="1" u="none" strike="noStrike" baseline="-25000" dirty="0">
                <a:latin typeface="Times New Roman" panose="02020603050405020304" pitchFamily="18" charset="0"/>
              </a:rPr>
              <a:t>H</a:t>
            </a:r>
            <a:r>
              <a:rPr lang="sv-SE" b="0" i="0" u="none" strike="noStrike" baseline="0" dirty="0">
                <a:latin typeface="Tahoma" panose="020B0604030504040204" pitchFamily="34" charset="0"/>
              </a:rPr>
              <a:t>(</a:t>
            </a:r>
            <a:r>
              <a:rPr lang="sv-SE" b="0" i="1" u="none" strike="noStrike" baseline="0" dirty="0">
                <a:latin typeface="Times New Roman" panose="02020603050405020304" pitchFamily="18" charset="0"/>
              </a:rPr>
              <a:t>x</a:t>
            </a:r>
            <a:r>
              <a:rPr lang="sv-SE" b="0" i="1" u="none" strike="noStrike" baseline="0" dirty="0">
                <a:latin typeface="Arial" panose="020B0604020202020204" pitchFamily="34" charset="0"/>
              </a:rPr>
              <a:t>, </a:t>
            </a:r>
            <a:r>
              <a:rPr lang="sv-SE" b="0" i="1" u="none" strike="noStrike" baseline="0" dirty="0">
                <a:latin typeface="Times New Roman" panose="02020603050405020304" pitchFamily="18" charset="0"/>
              </a:rPr>
              <a:t>u</a:t>
            </a:r>
            <a:r>
              <a:rPr lang="sv-SE" b="0" i="1" u="none" strike="noStrike" baseline="-25000" dirty="0">
                <a:latin typeface="Times New Roman" panose="02020603050405020304" pitchFamily="18" charset="0"/>
              </a:rPr>
              <a:t>H</a:t>
            </a:r>
            <a:r>
              <a:rPr lang="sv-SE" b="0" i="1" u="none" strike="noStrike" baseline="0" dirty="0">
                <a:latin typeface="Arial" panose="020B0604020202020204" pitchFamily="34" charset="0"/>
              </a:rPr>
              <a:t>, </a:t>
            </a:r>
            <a:r>
              <a:rPr lang="sv-SE" b="0" i="1" u="none" strike="noStrike" baseline="0" dirty="0">
                <a:latin typeface="Times New Roman" panose="02020603050405020304" pitchFamily="18" charset="0"/>
              </a:rPr>
              <a:t>u</a:t>
            </a:r>
            <a:r>
              <a:rPr lang="sv-SE" b="0" i="1" u="none" strike="noStrike" baseline="-25000" dirty="0">
                <a:latin typeface="Times New Roman" panose="02020603050405020304" pitchFamily="18" charset="0"/>
              </a:rPr>
              <a:t>R</a:t>
            </a:r>
            <a:r>
              <a:rPr lang="sv-SE" b="0" i="0" u="none" strike="noStrike" baseline="0" dirty="0">
                <a:latin typeface="Tahoma" panose="020B0604030504040204" pitchFamily="34" charset="0"/>
              </a:rPr>
              <a:t>)</a:t>
            </a:r>
            <a:r>
              <a:rPr lang="sv-SE" b="0" i="0" u="none" strike="noStrike" baseline="0" dirty="0">
                <a:latin typeface="Times New Roman" panose="02020603050405020304" pitchFamily="18" charset="0"/>
              </a:rPr>
              <a:t>.</a:t>
            </a:r>
          </a:p>
          <a:p>
            <a:pPr marL="285750" indent="-285750" algn="l">
              <a:buFont typeface="Arial" panose="020B0604020202020204" pitchFamily="34" charset="0"/>
              <a:buChar char="•"/>
            </a:pPr>
            <a:endParaRPr lang="en-MY"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Three important aspects complicate this game</a:t>
            </a:r>
            <a:r>
              <a:rPr lang="en-MY" dirty="0">
                <a:latin typeface="NimbusRomNo9L-Regu"/>
              </a:rPr>
              <a:t>:</a:t>
            </a:r>
            <a:endParaRPr lang="en-US" dirty="0">
              <a:latin typeface="NimbusRomNo9L-Regu"/>
            </a:endParaRPr>
          </a:p>
          <a:p>
            <a:pPr marL="742950" lvl="1" indent="-285750">
              <a:buFont typeface="Arial" panose="020B0604020202020204" pitchFamily="34" charset="0"/>
              <a:buChar char="•"/>
            </a:pPr>
            <a:r>
              <a:rPr lang="en-MY" b="1" i="0" u="none" strike="noStrike" baseline="0" dirty="0">
                <a:latin typeface="NimbusRomNo9L-Medi"/>
              </a:rPr>
              <a:t>Incomplete information game </a:t>
            </a:r>
            <a:r>
              <a:rPr lang="en-MY" b="0" i="0" u="none" strike="noStrike" baseline="0" dirty="0">
                <a:latin typeface="NimbusRomNo9L-Medi"/>
              </a:rPr>
              <a:t>don’t know each other’s objective</a:t>
            </a:r>
          </a:p>
          <a:p>
            <a:pPr marL="742950" lvl="1" indent="-285750">
              <a:buFont typeface="Arial" panose="020B0604020202020204" pitchFamily="34" charset="0"/>
              <a:buChar char="•"/>
            </a:pPr>
            <a:r>
              <a:rPr lang="en-US" b="0" i="0" u="none" strike="noStrike" baseline="0" dirty="0">
                <a:latin typeface="NimbusRomNo9L-Regu"/>
              </a:rPr>
              <a:t>state and action spaces are </a:t>
            </a:r>
            <a:r>
              <a:rPr lang="en-US" b="0" i="0" u="none" strike="noStrike" baseline="0" dirty="0">
                <a:latin typeface="NimbusRomNo9L-ReguItal"/>
              </a:rPr>
              <a:t>continuous</a:t>
            </a:r>
          </a:p>
          <a:p>
            <a:pPr marL="742950" lvl="1" indent="-285750">
              <a:buFont typeface="Arial" panose="020B0604020202020204" pitchFamily="34" charset="0"/>
              <a:buChar char="•"/>
            </a:pPr>
            <a:r>
              <a:rPr lang="en-US" sz="1800" b="0" i="0" u="none" strike="noStrike" baseline="0" dirty="0">
                <a:latin typeface="NimbusRomNo9L-Regu"/>
              </a:rPr>
              <a:t>human’s behavior might not always be well-characterized as a solution to the game</a:t>
            </a:r>
            <a:endParaRPr lang="en-US" dirty="0">
              <a:latin typeface="NimbusRomNo9L-Regu"/>
            </a:endParaRPr>
          </a:p>
        </p:txBody>
      </p:sp>
    </p:spTree>
    <p:extLst>
      <p:ext uri="{BB962C8B-B14F-4D97-AF65-F5344CB8AC3E}">
        <p14:creationId xmlns:p14="http://schemas.microsoft.com/office/powerpoint/2010/main" val="3852642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35</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Humans and Robots</a:t>
            </a:r>
          </a:p>
        </p:txBody>
      </p:sp>
      <p:sp>
        <p:nvSpPr>
          <p:cNvPr id="7" name="TextBox 6">
            <a:extLst>
              <a:ext uri="{FF2B5EF4-FFF2-40B4-BE49-F238E27FC236}">
                <a16:creationId xmlns:a16="http://schemas.microsoft.com/office/drawing/2014/main" id="{A690C5CF-82A5-401C-81BB-F782FB5A686A}"/>
              </a:ext>
            </a:extLst>
          </p:cNvPr>
          <p:cNvSpPr txBox="1"/>
          <p:nvPr/>
        </p:nvSpPr>
        <p:spPr>
          <a:xfrm>
            <a:off x="1156054" y="1358573"/>
            <a:ext cx="7734935" cy="5078313"/>
          </a:xfrm>
          <a:prstGeom prst="rect">
            <a:avLst/>
          </a:prstGeom>
          <a:noFill/>
        </p:spPr>
        <p:txBody>
          <a:bodyPr wrap="square">
            <a:spAutoFit/>
          </a:bodyPr>
          <a:lstStyle/>
          <a:p>
            <a:pPr algn="l"/>
            <a:r>
              <a:rPr lang="en-MY" sz="1800" b="0" i="0" u="none" strike="noStrike" baseline="0" dirty="0">
                <a:solidFill>
                  <a:srgbClr val="9A009A"/>
                </a:solidFill>
                <a:latin typeface="CMSSBX10"/>
              </a:rPr>
              <a:t>Predicting human action</a:t>
            </a:r>
            <a:endParaRPr lang="en-US" dirty="0">
              <a:solidFill>
                <a:srgbClr val="9A009A"/>
              </a:solidFill>
              <a:latin typeface="NimbusRomNo9L-Regu"/>
            </a:endParaRP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The robot can create a model for </a:t>
            </a:r>
            <a:r>
              <a:rPr lang="en-US" sz="1800" b="0" i="1" u="none" strike="noStrike" baseline="0" dirty="0">
                <a:latin typeface="Times New Roman" panose="02020603050405020304" pitchFamily="18" charset="0"/>
              </a:rPr>
              <a:t>P</a:t>
            </a:r>
            <a:r>
              <a:rPr lang="en-US" sz="1800" b="0" i="0" u="none" strike="noStrike" baseline="0" dirty="0">
                <a:latin typeface="Tahoma" panose="020B0604030504040204" pitchFamily="34" charset="0"/>
              </a:rPr>
              <a:t>(</a:t>
            </a:r>
            <a:r>
              <a:rPr lang="en-US" sz="1800" b="0" i="1" u="none" strike="noStrike" baseline="0" dirty="0" err="1">
                <a:latin typeface="Times New Roman" panose="02020603050405020304" pitchFamily="18" charset="0"/>
              </a:rPr>
              <a:t>u</a:t>
            </a:r>
            <a:r>
              <a:rPr lang="en-US" sz="1800" b="0" i="1" u="none" strike="noStrike" baseline="-25000" dirty="0" err="1">
                <a:latin typeface="Times New Roman" panose="02020603050405020304" pitchFamily="18" charset="0"/>
              </a:rPr>
              <a:t>H</a:t>
            </a:r>
            <a:r>
              <a:rPr lang="en-US" sz="1800" b="0" i="1" u="none" strike="noStrike" baseline="0" dirty="0">
                <a:latin typeface="Times New Roman" panose="02020603050405020304" pitchFamily="18" charset="0"/>
              </a:rPr>
              <a:t> | x</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J</a:t>
            </a:r>
            <a:r>
              <a:rPr lang="en-US" sz="1800" b="0" i="1" u="none" strike="noStrike" baseline="-25000" dirty="0">
                <a:latin typeface="Times New Roman" panose="02020603050405020304" pitchFamily="18" charset="0"/>
              </a:rPr>
              <a:t>H</a:t>
            </a:r>
            <a:r>
              <a:rPr lang="en-US" sz="1800" b="0" i="0" u="none" strike="noStrike" baseline="0" dirty="0">
                <a:latin typeface="Tahoma" panose="020B0604030504040204" pitchFamily="34" charset="0"/>
              </a:rPr>
              <a:t>)</a:t>
            </a:r>
            <a:r>
              <a:rPr lang="en-US" sz="1800" b="0" i="0" u="none" strike="noStrike" baseline="0" dirty="0">
                <a:latin typeface="Times New Roman" panose="02020603050405020304" pitchFamily="18" charset="0"/>
              </a:rPr>
              <a:t>, for instance using the </a:t>
            </a:r>
            <a:r>
              <a:rPr lang="en-US" sz="1800" b="0" i="0" u="none" strike="noStrike" baseline="0" dirty="0" err="1">
                <a:latin typeface="Times New Roman" panose="02020603050405020304" pitchFamily="18" charset="0"/>
              </a:rPr>
              <a:t>softmax</a:t>
            </a:r>
            <a:endParaRPr lang="en-US" sz="1800" b="0" i="0" u="none" strike="noStrike" baseline="0" dirty="0">
              <a:latin typeface="Times New Roman" panose="02020603050405020304" pitchFamily="18" charset="0"/>
            </a:endParaRPr>
          </a:p>
          <a:p>
            <a:endParaRPr lang="en-US" dirty="0">
              <a:latin typeface="Times New Roman" panose="02020603050405020304" pitchFamily="18" charset="0"/>
            </a:endParaRPr>
          </a:p>
          <a:p>
            <a:endParaRPr lang="en-US" sz="1800" b="0" i="0" u="none" strike="noStrike" baseline="0" dirty="0">
              <a:latin typeface="Times New Roman" panose="02020603050405020304" pitchFamily="18" charset="0"/>
            </a:endParaRPr>
          </a:p>
          <a:p>
            <a:endParaRPr lang="en-US" sz="1800" b="0" i="1" u="none" strike="noStrike" baseline="0" dirty="0">
              <a:latin typeface="Times New Roman" panose="02020603050405020304" pitchFamily="18" charset="0"/>
            </a:endParaRPr>
          </a:p>
          <a:p>
            <a:pPr marL="285750" indent="-285750">
              <a:buFont typeface="Arial" panose="020B0604020202020204" pitchFamily="34" charset="0"/>
              <a:buChar char="•"/>
            </a:pPr>
            <a:r>
              <a:rPr lang="en-US" sz="1800" b="0" i="1" u="none" strike="noStrike" baseline="0" dirty="0">
                <a:latin typeface="Times New Roman" panose="02020603050405020304" pitchFamily="18" charset="0"/>
              </a:rPr>
              <a:t>Q</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Arial" panose="020B0604020202020204" pitchFamily="34" charset="0"/>
              </a:rPr>
              <a:t>, </a:t>
            </a:r>
            <a:r>
              <a:rPr lang="en-US" sz="1800" b="0" i="1" u="none" strike="noStrike" baseline="0" dirty="0" err="1">
                <a:latin typeface="Times New Roman" panose="02020603050405020304" pitchFamily="18" charset="0"/>
              </a:rPr>
              <a:t>u</a:t>
            </a:r>
            <a:r>
              <a:rPr lang="en-US" sz="1800" b="0" i="1" u="none" strike="noStrike" baseline="-25000" dirty="0" err="1">
                <a:latin typeface="Times New Roman" panose="02020603050405020304" pitchFamily="18" charset="0"/>
              </a:rPr>
              <a:t>H</a:t>
            </a:r>
            <a:r>
              <a:rPr lang="en-US" sz="1800" b="0" i="0" u="none" strike="noStrike" baseline="0" dirty="0">
                <a:latin typeface="Times New Roman" panose="02020603050405020304" pitchFamily="18" charset="0"/>
              </a:rPr>
              <a:t>; </a:t>
            </a:r>
            <a:r>
              <a:rPr lang="en-US" sz="1800" b="0" i="1" u="none" strike="noStrike" baseline="0" dirty="0">
                <a:latin typeface="Times New Roman" panose="02020603050405020304" pitchFamily="18" charset="0"/>
              </a:rPr>
              <a:t>J</a:t>
            </a:r>
            <a:r>
              <a:rPr lang="en-US" sz="1800" b="0" i="1" u="none" strike="noStrike" baseline="-25000" dirty="0">
                <a:latin typeface="Times New Roman" panose="02020603050405020304" pitchFamily="18" charset="0"/>
              </a:rPr>
              <a:t>H</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the Q-value function corresponding to </a:t>
            </a:r>
            <a:r>
              <a:rPr lang="en-US" sz="1800" b="0" i="1" u="none" strike="noStrike" baseline="0" dirty="0">
                <a:latin typeface="Times New Roman" panose="02020603050405020304" pitchFamily="18" charset="0"/>
              </a:rPr>
              <a:t>J</a:t>
            </a:r>
            <a:r>
              <a:rPr lang="en-US" sz="1800" b="0" i="1" u="none" strike="noStrike" baseline="-25000" dirty="0">
                <a:latin typeface="Times New Roman" panose="02020603050405020304" pitchFamily="18" charset="0"/>
              </a:rPr>
              <a:t>H</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(the negative sign is there because in robotics we like to minimize cost, not maximize reward).</a:t>
            </a:r>
          </a:p>
          <a:p>
            <a:endParaRPr lang="en-US" sz="1800" b="0" i="0" u="none" strike="noStrike" baseline="0" dirty="0">
              <a:latin typeface="Times New Roman" panose="02020603050405020304" pitchFamily="18" charset="0"/>
            </a:endParaRPr>
          </a:p>
          <a:p>
            <a:pPr algn="l"/>
            <a:r>
              <a:rPr lang="en-US" sz="1800" b="0" i="0" u="none" strike="noStrike" baseline="0" dirty="0">
                <a:solidFill>
                  <a:srgbClr val="9A009A"/>
                </a:solidFill>
                <a:latin typeface="CMSSBX10"/>
              </a:rPr>
              <a:t>Human predictions about the robot</a:t>
            </a:r>
            <a:endParaRPr lang="en-US" dirty="0">
              <a:solidFill>
                <a:srgbClr val="9A009A"/>
              </a:solidFill>
              <a:latin typeface="CMSSBX10"/>
            </a:endParaRPr>
          </a:p>
          <a:p>
            <a:pPr marL="285750" indent="-285750" algn="l">
              <a:buFont typeface="Arial" panose="020B0604020202020204" pitchFamily="34" charset="0"/>
              <a:buChar char="•"/>
            </a:pPr>
            <a:r>
              <a:rPr lang="en-US" sz="1800" b="0" i="0" u="none" strike="noStrike" baseline="0" dirty="0">
                <a:latin typeface="NimbusRomNo9L-Regu"/>
              </a:rPr>
              <a:t>the robot does not know the human’s objective and the human, in turn, does not know the </a:t>
            </a:r>
            <a:r>
              <a:rPr lang="en-US" sz="1800" b="0" i="0" u="none" strike="noStrike" baseline="0" dirty="0">
                <a:latin typeface="NimbusRomNo9L-ReguItal"/>
              </a:rPr>
              <a:t>robot</a:t>
            </a:r>
            <a:r>
              <a:rPr lang="en-US" sz="1800" b="0" i="0" u="none" strike="noStrike" baseline="0" dirty="0">
                <a:latin typeface="NimbusRomNo9L-Regu"/>
              </a:rPr>
              <a:t>’s objective</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Collaboration: A special case of the game </a:t>
            </a:r>
            <a:r>
              <a:rPr lang="en-US" dirty="0">
                <a:latin typeface="Times New Roman" panose="02020603050405020304" pitchFamily="18" charset="0"/>
              </a:rPr>
              <a:t>when </a:t>
            </a:r>
            <a:r>
              <a:rPr lang="en-US" sz="1800" b="0" i="0" u="none" strike="noStrike" baseline="0" dirty="0">
                <a:latin typeface="Times New Roman" panose="02020603050405020304" pitchFamily="18" charset="0"/>
              </a:rPr>
              <a:t>human and the robot are on the same team, same goal or objective: </a:t>
            </a:r>
            <a:r>
              <a:rPr lang="en-US" sz="1800" b="0" i="1" u="none" strike="noStrike" baseline="0" dirty="0">
                <a:latin typeface="Times New Roman" panose="02020603050405020304" pitchFamily="18" charset="0"/>
              </a:rPr>
              <a:t>J</a:t>
            </a:r>
            <a:r>
              <a:rPr lang="en-US" sz="1800" b="0" i="1" u="none" strike="noStrike" baseline="-25000" dirty="0">
                <a:latin typeface="Times New Roman" panose="02020603050405020304" pitchFamily="18" charset="0"/>
              </a:rPr>
              <a:t>H</a:t>
            </a:r>
            <a:r>
              <a:rPr lang="en-US" sz="1800" b="0" i="1" u="none" strike="noStrike" baseline="0" dirty="0">
                <a:latin typeface="Times New Roman" panose="02020603050405020304" pitchFamily="18" charset="0"/>
              </a:rPr>
              <a:t> </a:t>
            </a:r>
            <a:r>
              <a:rPr lang="en-US" sz="1800" b="0" i="0" u="none" strike="noStrike" baseline="0" dirty="0">
                <a:latin typeface="Lucida Sans Unicode" panose="020B0602030504020204" pitchFamily="34" charset="0"/>
              </a:rPr>
              <a:t>= </a:t>
            </a:r>
            <a:r>
              <a:rPr lang="en-US" sz="1800" b="0" i="1" u="none" strike="noStrike" baseline="0" dirty="0">
                <a:latin typeface="Times New Roman" panose="02020603050405020304" pitchFamily="18" charset="0"/>
              </a:rPr>
              <a:t>J</a:t>
            </a:r>
            <a:r>
              <a:rPr lang="en-US" sz="1800" b="0" i="1" u="none" strike="noStrike" baseline="-25000" dirty="0">
                <a:latin typeface="Times New Roman" panose="02020603050405020304" pitchFamily="18" charset="0"/>
              </a:rPr>
              <a:t>R</a:t>
            </a:r>
            <a:r>
              <a:rPr lang="en-US" sz="1800" b="0" i="0" u="none" strike="noStrike" baseline="0" dirty="0">
                <a:latin typeface="Times New Roman" panose="02020603050405020304" pitchFamily="18" charset="0"/>
              </a:rPr>
              <a:t>.</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a </a:t>
            </a:r>
            <a:r>
              <a:rPr lang="en-US" sz="1800" b="1" i="0" u="none" strike="noStrike" baseline="0" dirty="0">
                <a:latin typeface="Times New Roman" panose="02020603050405020304" pitchFamily="18" charset="0"/>
              </a:rPr>
              <a:t>joint agent </a:t>
            </a:r>
            <a:r>
              <a:rPr lang="en-US" sz="1800" b="0" i="0" u="none" strike="noStrike" baseline="0" dirty="0">
                <a:latin typeface="Times New Roman" panose="02020603050405020304" pitchFamily="18" charset="0"/>
              </a:rPr>
              <a:t>whose actions are tuples of human–robot actions,</a:t>
            </a:r>
            <a:r>
              <a:rPr lang="en-US" baseline="30000" dirty="0">
                <a:solidFill>
                  <a:srgbClr val="007DAC"/>
                </a:solidFill>
                <a:latin typeface="Trebuchet MS" panose="020B0603020202020204" pitchFamily="34" charset="0"/>
              </a:rPr>
              <a:t> </a:t>
            </a:r>
            <a:r>
              <a:rPr lang="en-US" sz="1800" b="0" i="1" u="none" strike="noStrike" baseline="0" dirty="0">
                <a:latin typeface="Tahoma" panose="020B0604030504040204" pitchFamily="34" charset="0"/>
              </a:rPr>
              <a:t>(</a:t>
            </a:r>
            <a:r>
              <a:rPr lang="en-US" sz="1800" b="0" i="1" u="none" strike="noStrike" baseline="0" dirty="0" err="1">
                <a:latin typeface="Times New Roman" panose="02020603050405020304" pitchFamily="18" charset="0"/>
              </a:rPr>
              <a:t>u</a:t>
            </a:r>
            <a:r>
              <a:rPr lang="en-US" sz="1800" b="0" i="1" u="none" strike="noStrike" baseline="-25000" dirty="0" err="1">
                <a:latin typeface="Times New Roman" panose="02020603050405020304" pitchFamily="18" charset="0"/>
              </a:rPr>
              <a:t>H</a:t>
            </a:r>
            <a:r>
              <a:rPr lang="en-US" sz="1800" b="0" i="1" u="none" strike="noStrike" baseline="0" dirty="0">
                <a:latin typeface="Arial" panose="020B0604020202020204" pitchFamily="34" charset="0"/>
              </a:rPr>
              <a:t>, </a:t>
            </a:r>
            <a:r>
              <a:rPr lang="en-US" sz="1800" b="0" i="1" u="none" strike="noStrike" baseline="0" dirty="0" err="1">
                <a:latin typeface="Times New Roman" panose="02020603050405020304" pitchFamily="18" charset="0"/>
              </a:rPr>
              <a:t>u</a:t>
            </a:r>
            <a:r>
              <a:rPr lang="en-US" sz="1800" b="0" i="1" u="none" strike="noStrike" baseline="-25000" dirty="0" err="1">
                <a:latin typeface="Times New Roman" panose="02020603050405020304" pitchFamily="18" charset="0"/>
              </a:rPr>
              <a:t>R</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and who optimizes for </a:t>
            </a:r>
            <a:r>
              <a:rPr lang="en-US" sz="1800" b="0" i="1" u="none" strike="noStrike" baseline="0" dirty="0">
                <a:latin typeface="Times New Roman" panose="02020603050405020304" pitchFamily="18" charset="0"/>
              </a:rPr>
              <a:t>J</a:t>
            </a:r>
            <a:r>
              <a:rPr lang="en-US" sz="1800" b="0" i="1" u="none" strike="noStrike" baseline="-25000" dirty="0">
                <a:latin typeface="Times New Roman" panose="02020603050405020304" pitchFamily="18" charset="0"/>
              </a:rPr>
              <a:t>H</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Arial" panose="020B0604020202020204" pitchFamily="34" charset="0"/>
              </a:rPr>
              <a:t>, </a:t>
            </a:r>
            <a:r>
              <a:rPr lang="en-US" sz="1800" b="0" i="1" u="none" strike="noStrike" baseline="0" dirty="0" err="1">
                <a:latin typeface="Times New Roman" panose="02020603050405020304" pitchFamily="18" charset="0"/>
              </a:rPr>
              <a:t>u</a:t>
            </a:r>
            <a:r>
              <a:rPr lang="en-US" sz="1800" b="0" i="1" u="none" strike="noStrike" baseline="-25000" dirty="0" err="1">
                <a:latin typeface="Times New Roman" panose="02020603050405020304" pitchFamily="18" charset="0"/>
              </a:rPr>
              <a:t>H</a:t>
            </a:r>
            <a:r>
              <a:rPr lang="en-US" sz="1800" b="0" i="1" u="none" strike="noStrike" baseline="0" dirty="0">
                <a:latin typeface="Arial" panose="020B0604020202020204" pitchFamily="34" charset="0"/>
              </a:rPr>
              <a:t>, </a:t>
            </a:r>
            <a:r>
              <a:rPr lang="en-US" sz="1800" b="0" i="1" u="none" strike="noStrike" baseline="0" dirty="0" err="1">
                <a:latin typeface="Times New Roman" panose="02020603050405020304" pitchFamily="18" charset="0"/>
              </a:rPr>
              <a:t>u</a:t>
            </a:r>
            <a:r>
              <a:rPr lang="en-US" sz="1800" b="0" i="1" u="none" strike="noStrike" baseline="-25000" dirty="0" err="1">
                <a:latin typeface="Times New Roman" panose="02020603050405020304" pitchFamily="18" charset="0"/>
              </a:rPr>
              <a:t>R</a:t>
            </a:r>
            <a:r>
              <a:rPr lang="en-US" sz="1800" b="0" i="0" u="none" strike="noStrike" baseline="0" dirty="0">
                <a:latin typeface="Tahoma" panose="020B0604030504040204" pitchFamily="34" charset="0"/>
              </a:rPr>
              <a:t>) = </a:t>
            </a:r>
            <a:r>
              <a:rPr lang="en-US" sz="1800" b="0" i="1" u="none" strike="noStrike" baseline="0" dirty="0">
                <a:latin typeface="Times New Roman" panose="02020603050405020304" pitchFamily="18" charset="0"/>
              </a:rPr>
              <a:t>J</a:t>
            </a:r>
            <a:r>
              <a:rPr lang="en-US" sz="1800" b="0" i="1" u="none" strike="noStrike" baseline="-25000" dirty="0">
                <a:latin typeface="Times New Roman" panose="02020603050405020304" pitchFamily="18" charset="0"/>
              </a:rPr>
              <a:t>R</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Arial" panose="020B0604020202020204" pitchFamily="34" charset="0"/>
              </a:rPr>
              <a:t>, </a:t>
            </a:r>
            <a:r>
              <a:rPr lang="en-US" sz="1800" b="0" i="1" u="none" strike="noStrike" baseline="0" dirty="0" err="1">
                <a:latin typeface="Times New Roman" panose="02020603050405020304" pitchFamily="18" charset="0"/>
              </a:rPr>
              <a:t>u</a:t>
            </a:r>
            <a:r>
              <a:rPr lang="en-US" sz="1800" b="0" i="1" u="none" strike="noStrike" baseline="-25000" dirty="0" err="1">
                <a:latin typeface="Times New Roman" panose="02020603050405020304" pitchFamily="18" charset="0"/>
              </a:rPr>
              <a:t>R</a:t>
            </a:r>
            <a:r>
              <a:rPr lang="en-US" sz="1800" b="0" i="1" u="none" strike="noStrike" baseline="0" dirty="0">
                <a:latin typeface="Arial" panose="020B0604020202020204" pitchFamily="34" charset="0"/>
              </a:rPr>
              <a:t>, </a:t>
            </a:r>
            <a:r>
              <a:rPr lang="en-US" sz="1800" b="0" i="1" u="none" strike="noStrike" baseline="0" dirty="0" err="1">
                <a:latin typeface="Times New Roman" panose="02020603050405020304" pitchFamily="18" charset="0"/>
              </a:rPr>
              <a:t>u</a:t>
            </a:r>
            <a:r>
              <a:rPr lang="en-US" sz="1800" b="0" i="1" u="none" strike="noStrike" baseline="-25000" dirty="0" err="1">
                <a:latin typeface="Times New Roman" panose="02020603050405020304" pitchFamily="18" charset="0"/>
              </a:rPr>
              <a:t>H</a:t>
            </a:r>
            <a:r>
              <a:rPr lang="en-US" sz="1800" b="0" i="0" u="none" strike="noStrike" baseline="0" dirty="0">
                <a:latin typeface="Tahoma" panose="020B0604030504040204" pitchFamily="34" charset="0"/>
              </a:rPr>
              <a:t>)</a:t>
            </a:r>
            <a:endParaRPr lang="en-US" dirty="0">
              <a:latin typeface="Times New Roman" panose="02020603050405020304" pitchFamily="18" charset="0"/>
            </a:endParaRPr>
          </a:p>
          <a:p>
            <a:pPr marL="285750" indent="-285750">
              <a:buFont typeface="Arial" panose="020B0604020202020204" pitchFamily="34" charset="0"/>
              <a:buChar char="•"/>
            </a:pPr>
            <a:r>
              <a:rPr lang="en-US" sz="1800" b="0" i="0" u="none" strike="noStrike" baseline="0" dirty="0">
                <a:latin typeface="NimbusRomNo9L-Regu"/>
              </a:rPr>
              <a:t>compute the optimal plan or policy for the joint agent</a:t>
            </a:r>
          </a:p>
          <a:p>
            <a:pPr marL="285750" indent="-285750">
              <a:buFont typeface="Arial" panose="020B0604020202020204" pitchFamily="34" charset="0"/>
              <a:buChar char="•"/>
            </a:pPr>
            <a:r>
              <a:rPr lang="en-US" dirty="0">
                <a:latin typeface="NimbusRomNo9L-Regu"/>
              </a:rPr>
              <a:t>Human don’t follow perfectly laid plan</a:t>
            </a:r>
          </a:p>
          <a:p>
            <a:pPr marL="742950" lvl="1" indent="-285750">
              <a:buFont typeface="Arial" panose="020B0604020202020204" pitchFamily="34" charset="0"/>
              <a:buChar char="•"/>
            </a:pPr>
            <a:r>
              <a:rPr lang="en-MY" b="1" i="0" u="none" strike="noStrike" baseline="0" dirty="0">
                <a:latin typeface="NimbusRomNo9L-Medi"/>
              </a:rPr>
              <a:t>model predictive control </a:t>
            </a:r>
            <a:r>
              <a:rPr lang="en-US" sz="1800" b="1" i="0" u="none" strike="noStrike" baseline="0" dirty="0">
                <a:latin typeface="NimbusRomNo9L-Medi"/>
              </a:rPr>
              <a:t>(MPC) </a:t>
            </a:r>
            <a:r>
              <a:rPr lang="en-US" sz="1800" i="0" u="none" strike="noStrike" baseline="0" dirty="0">
                <a:latin typeface="NimbusRomNo9L-Medi"/>
              </a:rPr>
              <a:t>is the answer</a:t>
            </a:r>
            <a:endParaRPr lang="en-US" dirty="0">
              <a:latin typeface="NimbusRomNo9L-Regu"/>
            </a:endParaRPr>
          </a:p>
        </p:txBody>
      </p:sp>
      <p:pic>
        <p:nvPicPr>
          <p:cNvPr id="4" name="Picture 3">
            <a:extLst>
              <a:ext uri="{FF2B5EF4-FFF2-40B4-BE49-F238E27FC236}">
                <a16:creationId xmlns:a16="http://schemas.microsoft.com/office/drawing/2014/main" id="{6B742055-42B5-4770-9CD8-7FD92DD80846}"/>
              </a:ext>
            </a:extLst>
          </p:cNvPr>
          <p:cNvPicPr>
            <a:picLocks noChangeAspect="1"/>
          </p:cNvPicPr>
          <p:nvPr/>
        </p:nvPicPr>
        <p:blipFill>
          <a:blip r:embed="rId2"/>
          <a:stretch>
            <a:fillRect/>
          </a:stretch>
        </p:blipFill>
        <p:spPr>
          <a:xfrm>
            <a:off x="3250339" y="2057400"/>
            <a:ext cx="3546363" cy="483595"/>
          </a:xfrm>
          <a:prstGeom prst="rect">
            <a:avLst/>
          </a:prstGeom>
        </p:spPr>
      </p:pic>
    </p:spTree>
    <p:extLst>
      <p:ext uri="{BB962C8B-B14F-4D97-AF65-F5344CB8AC3E}">
        <p14:creationId xmlns:p14="http://schemas.microsoft.com/office/powerpoint/2010/main" val="20659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36</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Humans and Robots</a:t>
            </a:r>
          </a:p>
        </p:txBody>
      </p:sp>
      <p:pic>
        <p:nvPicPr>
          <p:cNvPr id="6" name="Picture 5">
            <a:extLst>
              <a:ext uri="{FF2B5EF4-FFF2-40B4-BE49-F238E27FC236}">
                <a16:creationId xmlns:a16="http://schemas.microsoft.com/office/drawing/2014/main" id="{87A2D3E8-664D-4F79-AB2E-55AA118AFEEF}"/>
              </a:ext>
            </a:extLst>
          </p:cNvPr>
          <p:cNvPicPr>
            <a:picLocks noChangeAspect="1"/>
          </p:cNvPicPr>
          <p:nvPr/>
        </p:nvPicPr>
        <p:blipFill>
          <a:blip r:embed="rId2"/>
          <a:stretch>
            <a:fillRect/>
          </a:stretch>
        </p:blipFill>
        <p:spPr>
          <a:xfrm>
            <a:off x="866536" y="1371600"/>
            <a:ext cx="8325327" cy="2345991"/>
          </a:xfrm>
          <a:prstGeom prst="rect">
            <a:avLst/>
          </a:prstGeom>
        </p:spPr>
      </p:pic>
      <p:sp>
        <p:nvSpPr>
          <p:cNvPr id="9" name="TextBox 8">
            <a:extLst>
              <a:ext uri="{FF2B5EF4-FFF2-40B4-BE49-F238E27FC236}">
                <a16:creationId xmlns:a16="http://schemas.microsoft.com/office/drawing/2014/main" id="{C40EE823-FF28-44B4-8BA3-430DE3816041}"/>
              </a:ext>
            </a:extLst>
          </p:cNvPr>
          <p:cNvSpPr txBox="1"/>
          <p:nvPr/>
        </p:nvSpPr>
        <p:spPr>
          <a:xfrm>
            <a:off x="585667" y="4033974"/>
            <a:ext cx="8887064" cy="2862322"/>
          </a:xfrm>
          <a:prstGeom prst="rect">
            <a:avLst/>
          </a:prstGeom>
          <a:noFill/>
        </p:spPr>
        <p:txBody>
          <a:bodyPr wrap="square">
            <a:spAutoFit/>
          </a:bodyPr>
          <a:lstStyle/>
          <a:p>
            <a:pPr marR="1180" algn="just"/>
            <a:r>
              <a:rPr lang="en-US" sz="1800" b="0" i="0" u="none" strike="noStrike" baseline="0" dirty="0">
                <a:latin typeface="Times New Roman" panose="02020603050405020304" pitchFamily="18" charset="0"/>
              </a:rPr>
              <a:t>Making predictions by assuming that people are noisily rational given their goal: the robot uses the past actions to update a belief over what goal the person is heading to, and then uses the belief to make predictions about future actions. </a:t>
            </a:r>
          </a:p>
          <a:p>
            <a:pPr marL="342900" marR="1180" indent="-342900" algn="just">
              <a:buAutoNum type="alphaLcParenBoth"/>
            </a:pPr>
            <a:r>
              <a:rPr lang="en-US" sz="1800" b="0" i="0" u="none" strike="noStrike" baseline="0" dirty="0">
                <a:latin typeface="Times New Roman" panose="02020603050405020304" pitchFamily="18" charset="0"/>
              </a:rPr>
              <a:t>The map of a room.</a:t>
            </a:r>
          </a:p>
          <a:p>
            <a:pPr marL="342900" marR="1180" indent="-342900" algn="just">
              <a:buAutoNum type="alphaLcParenBoth"/>
            </a:pPr>
            <a:r>
              <a:rPr lang="en-US" sz="1800" b="0" i="0" u="none" strike="noStrike" baseline="0" dirty="0">
                <a:latin typeface="Times New Roman" panose="02020603050405020304" pitchFamily="18" charset="0"/>
              </a:rPr>
              <a:t> Predictions after seeing a small part of the person’s trajectory (white path); </a:t>
            </a:r>
          </a:p>
          <a:p>
            <a:pPr marL="342900" marR="1180" indent="-342900" algn="just">
              <a:buAutoNum type="alphaLcParenBoth"/>
            </a:pPr>
            <a:r>
              <a:rPr lang="en-US" sz="1800" b="0" i="0" u="none" strike="noStrike" baseline="0" dirty="0">
                <a:latin typeface="Times New Roman" panose="02020603050405020304" pitchFamily="18" charset="0"/>
              </a:rPr>
              <a:t>Predictions after seeing more human actions: the robot now knows that the person is not heading to the hallway on the left, because the path taken so far would be a poor path if that were the person’s goal. </a:t>
            </a:r>
          </a:p>
          <a:p>
            <a:pPr marL="342900" marR="1180" indent="-342900" algn="just">
              <a:buAutoNum type="alphaLcParenBoth"/>
            </a:pPr>
            <a:endParaRPr lang="en-US" dirty="0">
              <a:latin typeface="Times New Roman" panose="02020603050405020304" pitchFamily="18" charset="0"/>
            </a:endParaRPr>
          </a:p>
          <a:p>
            <a:pPr marR="1180" algn="just"/>
            <a:r>
              <a:rPr lang="en-US" sz="1800" b="0" i="0" u="none" strike="noStrike" baseline="0" dirty="0">
                <a:latin typeface="Times New Roman" panose="02020603050405020304" pitchFamily="18" charset="0"/>
              </a:rPr>
              <a:t>Images courtesy of Brian D. </a:t>
            </a:r>
            <a:r>
              <a:rPr lang="en-US" sz="1800" b="0" i="0" u="none" strike="noStrike" baseline="0" dirty="0" err="1">
                <a:latin typeface="Times New Roman" panose="02020603050405020304" pitchFamily="18" charset="0"/>
              </a:rPr>
              <a:t>Ziebart</a:t>
            </a:r>
            <a:r>
              <a:rPr lang="en-US" sz="1800" b="0" i="0" u="none" strike="noStrike" baseline="0" dirty="0">
                <a:latin typeface="Times New Roman" panose="02020603050405020304" pitchFamily="18" charset="0"/>
              </a:rPr>
              <a:t>. See </a:t>
            </a:r>
            <a:r>
              <a:rPr lang="en-US" sz="1800" b="0" i="0" u="none" strike="noStrike" baseline="0" dirty="0" err="1">
                <a:latin typeface="Times New Roman" panose="02020603050405020304" pitchFamily="18" charset="0"/>
              </a:rPr>
              <a:t>Ziebart</a:t>
            </a:r>
            <a:r>
              <a:rPr lang="en-US" sz="1800" b="0" i="0" u="none" strike="noStrike" baseline="0" dirty="0">
                <a:latin typeface="Times New Roman" panose="02020603050405020304" pitchFamily="18" charset="0"/>
              </a:rPr>
              <a:t> </a:t>
            </a:r>
            <a:r>
              <a:rPr lang="en-US" sz="1800" b="0" i="1" u="none" strike="noStrike" baseline="0" dirty="0">
                <a:latin typeface="Times New Roman" panose="02020603050405020304" pitchFamily="18" charset="0"/>
              </a:rPr>
              <a:t>et al. </a:t>
            </a:r>
            <a:r>
              <a:rPr lang="en-US" sz="1800" b="0" i="0" u="none" strike="noStrike" baseline="0" dirty="0">
                <a:latin typeface="Times New Roman" panose="02020603050405020304" pitchFamily="18" charset="0"/>
              </a:rPr>
              <a:t>(2009).</a:t>
            </a:r>
          </a:p>
        </p:txBody>
      </p:sp>
    </p:spTree>
    <p:extLst>
      <p:ext uri="{BB962C8B-B14F-4D97-AF65-F5344CB8AC3E}">
        <p14:creationId xmlns:p14="http://schemas.microsoft.com/office/powerpoint/2010/main" val="2583762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37</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Humans and Robots</a:t>
            </a:r>
          </a:p>
        </p:txBody>
      </p:sp>
      <p:pic>
        <p:nvPicPr>
          <p:cNvPr id="4" name="Picture 3">
            <a:extLst>
              <a:ext uri="{FF2B5EF4-FFF2-40B4-BE49-F238E27FC236}">
                <a16:creationId xmlns:a16="http://schemas.microsoft.com/office/drawing/2014/main" id="{2F88819D-DA76-45DB-84D0-8E6A52CDFC6D}"/>
              </a:ext>
            </a:extLst>
          </p:cNvPr>
          <p:cNvPicPr>
            <a:picLocks noChangeAspect="1"/>
          </p:cNvPicPr>
          <p:nvPr/>
        </p:nvPicPr>
        <p:blipFill>
          <a:blip r:embed="rId2"/>
          <a:stretch>
            <a:fillRect/>
          </a:stretch>
        </p:blipFill>
        <p:spPr>
          <a:xfrm>
            <a:off x="977247" y="1447800"/>
            <a:ext cx="7901042" cy="3354276"/>
          </a:xfrm>
          <a:prstGeom prst="rect">
            <a:avLst/>
          </a:prstGeom>
        </p:spPr>
      </p:pic>
      <p:sp>
        <p:nvSpPr>
          <p:cNvPr id="10" name="TextBox 9">
            <a:extLst>
              <a:ext uri="{FF2B5EF4-FFF2-40B4-BE49-F238E27FC236}">
                <a16:creationId xmlns:a16="http://schemas.microsoft.com/office/drawing/2014/main" id="{371AF712-36DD-4737-B180-7849EEB50C35}"/>
              </a:ext>
            </a:extLst>
          </p:cNvPr>
          <p:cNvSpPr txBox="1"/>
          <p:nvPr/>
        </p:nvSpPr>
        <p:spPr>
          <a:xfrm>
            <a:off x="977247" y="5035981"/>
            <a:ext cx="8471553" cy="2031325"/>
          </a:xfrm>
          <a:prstGeom prst="rect">
            <a:avLst/>
          </a:prstGeom>
          <a:noFill/>
        </p:spPr>
        <p:txBody>
          <a:bodyPr wrap="square">
            <a:spAutoFit/>
          </a:bodyPr>
          <a:lstStyle/>
          <a:p>
            <a:pPr marL="342900" indent="-342900">
              <a:buAutoNum type="alphaLcParenBoth"/>
            </a:pPr>
            <a:r>
              <a:rPr lang="en-US" sz="1800" b="0" i="0" u="none" strike="noStrike" baseline="0" dirty="0">
                <a:latin typeface="Times New Roman" panose="02020603050405020304" pitchFamily="18" charset="0"/>
              </a:rPr>
              <a:t>Left: An autonomous car (middle lane) predicts that the human driver (left lane) wants to keep going forward, and plans a trajectory that slows down and merges behind. Right: The car accounts for the influence its actions can have on human actions, and realizes it can merge in front and rely on the human driver to slow down.</a:t>
            </a:r>
          </a:p>
          <a:p>
            <a:pPr marL="342900" indent="-342900">
              <a:buAutoNum type="alphaLcParenBoth"/>
            </a:pPr>
            <a:r>
              <a:rPr lang="en-US" sz="1800" b="0" i="0" u="none" strike="noStrike" baseline="0" dirty="0">
                <a:latin typeface="Times New Roman" panose="02020603050405020304" pitchFamily="18" charset="0"/>
              </a:rPr>
              <a:t> That same algorithm produces an unusual strategy at an intersection: the car realizes that it can make it more likely for the person (bottom) to proceed faster through the intersection by starting to inch backwards. Images courtesy of Anca Dragan.</a:t>
            </a:r>
          </a:p>
        </p:txBody>
      </p:sp>
    </p:spTree>
    <p:extLst>
      <p:ext uri="{BB962C8B-B14F-4D97-AF65-F5344CB8AC3E}">
        <p14:creationId xmlns:p14="http://schemas.microsoft.com/office/powerpoint/2010/main" val="280075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38</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Humans and Robots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90C5CF-82A5-401C-81BB-F782FB5A686A}"/>
                  </a:ext>
                </a:extLst>
              </p:cNvPr>
              <p:cNvSpPr txBox="1"/>
              <p:nvPr/>
            </p:nvSpPr>
            <p:spPr>
              <a:xfrm>
                <a:off x="1156054" y="1447800"/>
                <a:ext cx="7734935" cy="5632311"/>
              </a:xfrm>
              <a:prstGeom prst="rect">
                <a:avLst/>
              </a:prstGeom>
              <a:noFill/>
            </p:spPr>
            <p:txBody>
              <a:bodyPr wrap="square">
                <a:spAutoFit/>
              </a:bodyPr>
              <a:lstStyle/>
              <a:p>
                <a:pPr algn="l"/>
                <a:r>
                  <a:rPr lang="en-US" sz="1800" b="0" i="0" u="none" strike="noStrike" baseline="0" dirty="0">
                    <a:solidFill>
                      <a:srgbClr val="9A009A"/>
                    </a:solidFill>
                    <a:latin typeface="CMSSBX10"/>
                  </a:rPr>
                  <a:t>Humans as black box agents </a:t>
                </a:r>
              </a:p>
              <a:p>
                <a:r>
                  <a:rPr lang="en-US" sz="1800" b="0" i="0" u="none" strike="noStrike" baseline="0" dirty="0">
                    <a:latin typeface="Times New Roman" panose="02020603050405020304" pitchFamily="18" charset="0"/>
                  </a:rPr>
                  <a:t>human is merely some agent whose policy </a:t>
                </a:r>
                <a14:m>
                  <m:oMath xmlns:m="http://schemas.openxmlformats.org/officeDocument/2006/math">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ea typeface="Cambria Math" panose="02040503050406030204" pitchFamily="18" charset="0"/>
                          </a:rPr>
                          <m:t>𝜋</m:t>
                        </m:r>
                      </m:e>
                      <m:sub>
                        <m:r>
                          <a:rPr lang="en-US" sz="1800" b="0" i="1" u="none" strike="noStrike" baseline="0" smtClean="0">
                            <a:latin typeface="Cambria Math" panose="02040503050406030204" pitchFamily="18" charset="0"/>
                          </a:rPr>
                          <m:t>𝐻</m:t>
                        </m:r>
                      </m:sub>
                    </m:sSub>
                  </m:oMath>
                </a14:m>
                <a:r>
                  <a:rPr lang="en-US" sz="1800" b="0" i="0" u="none" strike="noStrike" baseline="0" dirty="0">
                    <a:latin typeface="Times New Roman" panose="02020603050405020304" pitchFamily="18" charset="0"/>
                  </a:rPr>
                  <a:t> “messes” with the environment dynamics.</a:t>
                </a:r>
              </a:p>
              <a:p>
                <a:pPr algn="l"/>
                <a:endParaRPr lang="en-US" sz="1800" b="0" i="0" u="none" strike="noStrike" baseline="0" dirty="0">
                  <a:latin typeface="NimbusRomNo9L-Regu"/>
                </a:endParaRPr>
              </a:p>
              <a:p>
                <a:pPr algn="l"/>
                <a:r>
                  <a:rPr lang="en-US" sz="1800" b="0" i="0" u="none" strike="noStrike" baseline="0" dirty="0">
                    <a:latin typeface="NimbusRomNo9L-Regu"/>
                  </a:rPr>
                  <a:t>The robot does not know </a:t>
                </a:r>
                <a14:m>
                  <m:oMath xmlns:m="http://schemas.openxmlformats.org/officeDocument/2006/math">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ea typeface="Cambria Math" panose="02040503050406030204" pitchFamily="18" charset="0"/>
                          </a:rPr>
                          <m:t>𝜋</m:t>
                        </m:r>
                      </m:e>
                      <m:sub>
                        <m:r>
                          <a:rPr lang="en-US" sz="1800" b="0" i="1" u="none" strike="noStrike" baseline="0" smtClean="0">
                            <a:latin typeface="Cambria Math" panose="02040503050406030204" pitchFamily="18" charset="0"/>
                          </a:rPr>
                          <m:t>𝐻</m:t>
                        </m:r>
                      </m:sub>
                    </m:sSub>
                  </m:oMath>
                </a14:m>
                <a:r>
                  <a:rPr lang="en-US" sz="1800" b="0" i="0" u="none" strike="noStrike" baseline="0" dirty="0">
                    <a:latin typeface="Times New Roman" panose="02020603050405020304" pitchFamily="18" charset="0"/>
                  </a:rPr>
                  <a:t> </a:t>
                </a:r>
                <a:r>
                  <a:rPr lang="en-US" sz="1800" b="0" i="0" u="none" strike="noStrike" baseline="0" dirty="0">
                    <a:latin typeface="NimbusRomNo9L-Regu"/>
                  </a:rPr>
                  <a:t>, but can model the problem as needing to act in an MDP with unknown dynamics</a:t>
                </a:r>
              </a:p>
              <a:p>
                <a:pPr algn="l"/>
                <a:endParaRPr lang="en-US" sz="1800" b="0" i="0" u="none" strike="noStrike" baseline="0" dirty="0">
                  <a:latin typeface="NimbusRomNo9L-Regu"/>
                </a:endParaRPr>
              </a:p>
              <a:p>
                <a:pPr algn="l"/>
                <a:r>
                  <a:rPr lang="en-US" sz="1800" b="0" i="0" u="none" strike="noStrike" baseline="0" dirty="0">
                    <a:solidFill>
                      <a:srgbClr val="9A009A"/>
                    </a:solidFill>
                    <a:latin typeface="CMSSBX10"/>
                  </a:rPr>
                  <a:t>Learning to do what humans want</a:t>
                </a:r>
              </a:p>
              <a:p>
                <a:pPr marL="285750" indent="-285750" algn="l">
                  <a:buFont typeface="Arial" panose="020B0604020202020204" pitchFamily="34" charset="0"/>
                  <a:buChar char="•"/>
                </a:pPr>
                <a:r>
                  <a:rPr lang="en-US" sz="1800" b="0" i="0" u="none" strike="noStrike" baseline="0" dirty="0">
                    <a:latin typeface="CMSSBX10"/>
                  </a:rPr>
                  <a:t>Preference learning: Learning cost functions</a:t>
                </a:r>
              </a:p>
              <a:p>
                <a:pPr marL="285750" indent="-285750" algn="l">
                  <a:buFont typeface="Arial" panose="020B0604020202020204" pitchFamily="34" charset="0"/>
                  <a:buChar char="•"/>
                </a:pPr>
                <a:endParaRPr lang="en-US" sz="1800" b="0" i="0" u="none" strike="noStrike" baseline="0" dirty="0">
                  <a:latin typeface="CMSSBX10"/>
                </a:endParaRPr>
              </a:p>
              <a:p>
                <a:pPr marL="285750" indent="-285750" algn="l">
                  <a:buFont typeface="Arial" panose="020B0604020202020204" pitchFamily="34" charset="0"/>
                  <a:buChar char="•"/>
                </a:pPr>
                <a:r>
                  <a:rPr lang="en-US" dirty="0">
                    <a:latin typeface="NimbusRomNo9L-Regu"/>
                  </a:rPr>
                  <a:t>Learning policies directly via imitation</a:t>
                </a:r>
              </a:p>
              <a:p>
                <a:pPr marL="742950" lvl="1" indent="-285750">
                  <a:buFont typeface="Arial" panose="020B0604020202020204" pitchFamily="34" charset="0"/>
                  <a:buChar char="•"/>
                </a:pPr>
                <a:r>
                  <a:rPr lang="en-MY" b="0" i="0" u="none" strike="noStrike" baseline="0" dirty="0">
                    <a:latin typeface="NimbusRomNo9L-Medi"/>
                  </a:rPr>
                  <a:t>imitation learning </a:t>
                </a:r>
                <a:r>
                  <a:rPr lang="en-MY" b="0" i="0" u="none" strike="noStrike" baseline="0" dirty="0">
                    <a:latin typeface="NimbusRomNo9L-Regu"/>
                  </a:rPr>
                  <a:t>or </a:t>
                </a:r>
                <a:r>
                  <a:rPr lang="en-US" sz="1800" b="0" i="0" u="none" strike="noStrike" baseline="0" dirty="0">
                    <a:latin typeface="NimbusRomNo9L-Medi"/>
                  </a:rPr>
                  <a:t>behavioral</a:t>
                </a:r>
                <a:r>
                  <a:rPr lang="en-MY" sz="1800" b="0" i="0" u="none" strike="noStrike" baseline="0" dirty="0">
                    <a:latin typeface="NimbusRomNo9L-Medi"/>
                  </a:rPr>
                  <a:t> cloning</a:t>
                </a:r>
                <a:endParaRPr lang="en-MY" dirty="0">
                  <a:latin typeface="NimbusRomNo9L-Regu"/>
                </a:endParaRPr>
              </a:p>
              <a:p>
                <a:pPr marL="742950" lvl="1" indent="-285750">
                  <a:buFont typeface="Arial" panose="020B0604020202020204" pitchFamily="34" charset="0"/>
                  <a:buChar char="•"/>
                </a:pPr>
                <a:r>
                  <a:rPr lang="en-US" sz="1800" b="0" i="0" u="none" strike="noStrike" baseline="0" dirty="0">
                    <a:latin typeface="NimbusRomNo9L-Regu"/>
                  </a:rPr>
                  <a:t>Challenge: </a:t>
                </a:r>
                <a:r>
                  <a:rPr lang="en-US" sz="1800" b="0" i="0" u="none" strike="noStrike" baseline="0" dirty="0">
                    <a:latin typeface="NimbusRomNo9L-Medi"/>
                  </a:rPr>
                  <a:t>generalization </a:t>
                </a:r>
                <a:r>
                  <a:rPr lang="en-US" sz="1800" b="0" i="0" u="none" strike="noStrike" baseline="0" dirty="0">
                    <a:latin typeface="NimbusRomNo9L-Regu"/>
                  </a:rPr>
                  <a:t>to new states</a:t>
                </a:r>
              </a:p>
              <a:p>
                <a:pPr marL="742950" lvl="1" indent="-285750">
                  <a:buFont typeface="Arial" panose="020B0604020202020204" pitchFamily="34" charset="0"/>
                  <a:buChar char="•"/>
                </a:pPr>
                <a:r>
                  <a:rPr lang="en-US" sz="1800" b="0" i="0" u="none" strike="noStrike" baseline="0" dirty="0">
                    <a:latin typeface="Times New Roman" panose="02020603050405020304" pitchFamily="18" charset="0"/>
                  </a:rPr>
                  <a:t>action the robot should take at each state: </a:t>
                </a:r>
                <a:r>
                  <a:rPr lang="en-US" sz="1800" b="0" i="1" u="none" strike="noStrike" baseline="0" dirty="0">
                    <a:latin typeface="Garamond" panose="02020404030301010803" pitchFamily="18" charset="0"/>
                  </a:rPr>
                  <a:t>D </a:t>
                </a:r>
                <a:r>
                  <a:rPr lang="en-US" sz="1800" b="0" i="0" u="none" strike="noStrike" baseline="0" dirty="0">
                    <a:latin typeface="Tahoma" panose="020B0604030504040204" pitchFamily="34" charset="0"/>
                  </a:rPr>
                  <a:t>= </a:t>
                </a:r>
                <a:r>
                  <a:rPr lang="en-US" sz="1800" b="0" i="1" u="none" strike="noStrike" baseline="0" dirty="0">
                    <a:latin typeface="Garamond" panose="02020404030301010803" pitchFamily="18" charset="0"/>
                  </a:rPr>
                  <a:t>{</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25000" dirty="0">
                    <a:latin typeface="Times New Roman" panose="02020603050405020304" pitchFamily="18" charset="0"/>
                  </a:rPr>
                  <a:t>i</a:t>
                </a:r>
                <a:r>
                  <a:rPr lang="en-US" sz="1800" b="0" i="1" u="none" strike="noStrike" baseline="0" dirty="0">
                    <a:latin typeface="Arial" panose="020B0604020202020204" pitchFamily="34" charset="0"/>
                  </a:rPr>
                  <a:t>, </a:t>
                </a:r>
                <a:r>
                  <a:rPr lang="en-US" sz="1800" b="0" i="1" u="none" strike="noStrike" baseline="0" dirty="0" err="1">
                    <a:latin typeface="Times New Roman" panose="02020603050405020304" pitchFamily="18" charset="0"/>
                  </a:rPr>
                  <a:t>u</a:t>
                </a:r>
                <a:r>
                  <a:rPr lang="en-US" sz="1800" b="0" i="1" u="none" strike="noStrike" baseline="-25000" dirty="0" err="1">
                    <a:latin typeface="Times New Roman" panose="02020603050405020304" pitchFamily="18" charset="0"/>
                  </a:rPr>
                  <a:t>i</a:t>
                </a:r>
                <a:r>
                  <a:rPr lang="en-US" sz="1800" b="0" i="0" u="none" strike="noStrike" baseline="0" dirty="0">
                    <a:latin typeface="Tahoma" panose="020B0604030504040204" pitchFamily="34" charset="0"/>
                  </a:rPr>
                  <a:t>)</a:t>
                </a:r>
                <a:r>
                  <a:rPr lang="en-US" sz="1800" b="0" i="1" u="none" strike="noStrike" baseline="0" dirty="0">
                    <a:latin typeface="Garamond" panose="02020404030301010803" pitchFamily="18" charset="0"/>
                  </a:rPr>
                  <a:t>}</a:t>
                </a:r>
              </a:p>
              <a:p>
                <a:pPr marL="742950" lvl="1" indent="-285750">
                  <a:buFont typeface="Arial" panose="020B0604020202020204" pitchFamily="34" charset="0"/>
                  <a:buChar char="•"/>
                </a:pPr>
                <a:r>
                  <a:rPr lang="en-MY" sz="1800" b="0" i="0" u="none" strike="noStrike" baseline="0" dirty="0">
                    <a:latin typeface="Times New Roman" panose="02020603050405020304" pitchFamily="18" charset="0"/>
                  </a:rPr>
                  <a:t>robot can run supervised </a:t>
                </a:r>
                <a:r>
                  <a:rPr lang="en-US" sz="1800" b="0" i="0" u="none" strike="noStrike" baseline="0" dirty="0">
                    <a:latin typeface="Times New Roman" panose="02020603050405020304" pitchFamily="18" charset="0"/>
                  </a:rPr>
                  <a:t>learning to fit a policy </a:t>
                </a:r>
                <a:r>
                  <a:rPr lang="en-US" sz="1800" b="0" i="1" u="none" strike="noStrike" baseline="0" dirty="0">
                    <a:latin typeface="Bookman Old Style" panose="02050604050505020204" pitchFamily="18" charset="0"/>
                  </a:rPr>
                  <a:t>π </a:t>
                </a:r>
                <a:r>
                  <a:rPr lang="en-US" sz="1800" b="0" i="0" u="none" strike="noStrike" baseline="0" dirty="0">
                    <a:latin typeface="Times New Roman" panose="02020603050405020304" pitchFamily="18" charset="0"/>
                  </a:rPr>
                  <a:t>: </a:t>
                </a:r>
                <a:r>
                  <a:rPr lang="en-US" sz="1800" b="0" i="1" u="none" strike="noStrike" baseline="0" dirty="0">
                    <a:latin typeface="Times New Roman" panose="02020603050405020304" pitchFamily="18" charset="0"/>
                  </a:rPr>
                  <a:t>x </a:t>
                </a:r>
                <a14:m>
                  <m:oMath xmlns:m="http://schemas.openxmlformats.org/officeDocument/2006/math">
                    <m:r>
                      <a:rPr lang="en-US" sz="1800" b="0" i="1" u="none" strike="noStrike" baseline="0" smtClean="0">
                        <a:latin typeface="Cambria Math" panose="02040503050406030204" pitchFamily="18" charset="0"/>
                        <a:ea typeface="Cambria Math" panose="02040503050406030204" pitchFamily="18" charset="0"/>
                      </a:rPr>
                      <m:t>⟼</m:t>
                    </m:r>
                  </m:oMath>
                </a14:m>
                <a:r>
                  <a:rPr lang="en-US" sz="1800" b="0" i="1" u="none" strike="noStrike" baseline="0" dirty="0">
                    <a:latin typeface="Times New Roman" panose="02020603050405020304" pitchFamily="18" charset="0"/>
                  </a:rPr>
                  <a:t>u</a:t>
                </a:r>
                <a:r>
                  <a:rPr lang="en-US" sz="1800" b="0" i="0" u="none" strike="noStrike" baseline="0" dirty="0">
                    <a:latin typeface="Times New Roman" panose="02020603050405020304" pitchFamily="18" charset="0"/>
                  </a:rPr>
                  <a:t>, and execute that policy.</a:t>
                </a:r>
              </a:p>
              <a:p>
                <a:pPr marL="742950" lvl="1" indent="-285750">
                  <a:buFont typeface="Arial" panose="020B0604020202020204" pitchFamily="34" charset="0"/>
                  <a:buChar char="•"/>
                </a:pPr>
                <a:r>
                  <a:rPr lang="en-US" sz="1800" b="0" i="0" u="none" strike="noStrike" baseline="0" dirty="0">
                    <a:latin typeface="Times New Roman" panose="02020603050405020304" pitchFamily="18" charset="0"/>
                  </a:rPr>
                  <a:t>Address: interleave collecting labels and learning, reinforcement learning</a:t>
                </a:r>
              </a:p>
              <a:p>
                <a:pPr marL="742950" lvl="1" indent="-285750">
                  <a:buFont typeface="Arial" panose="020B0604020202020204" pitchFamily="34" charset="0"/>
                  <a:buChar char="•"/>
                </a:pPr>
                <a:r>
                  <a:rPr lang="en-US" dirty="0">
                    <a:latin typeface="Times New Roman" panose="02020603050405020304" pitchFamily="18" charset="0"/>
                  </a:rPr>
                  <a:t>Adversarial Training</a:t>
                </a:r>
                <a:endParaRPr lang="en-US" sz="1800" b="0" i="0" u="none" strike="noStrike" baseline="0" dirty="0">
                  <a:latin typeface="Times New Roman" panose="02020603050405020304" pitchFamily="18" charset="0"/>
                </a:endParaRPr>
              </a:p>
              <a:p>
                <a:r>
                  <a:rPr lang="en-MY" sz="1800" b="0" i="1" u="none" strike="noStrike" baseline="0" dirty="0">
                    <a:latin typeface="Garamond" panose="02020404030301010803" pitchFamily="18" charset="0"/>
                  </a:rPr>
                  <a:t> </a:t>
                </a:r>
              </a:p>
              <a:p>
                <a:pPr marL="742950" lvl="1" indent="-285750">
                  <a:buFont typeface="Arial" panose="020B0604020202020204" pitchFamily="34" charset="0"/>
                  <a:buChar char="•"/>
                </a:pPr>
                <a:endParaRPr lang="en-US" dirty="0">
                  <a:latin typeface="NimbusRomNo9L-Regu"/>
                </a:endParaRPr>
              </a:p>
            </p:txBody>
          </p:sp>
        </mc:Choice>
        <mc:Fallback xmlns="">
          <p:sp>
            <p:nvSpPr>
              <p:cNvPr id="7" name="TextBox 6">
                <a:extLst>
                  <a:ext uri="{FF2B5EF4-FFF2-40B4-BE49-F238E27FC236}">
                    <a16:creationId xmlns:a16="http://schemas.microsoft.com/office/drawing/2014/main" id="{A690C5CF-82A5-401C-81BB-F782FB5A686A}"/>
                  </a:ext>
                </a:extLst>
              </p:cNvPr>
              <p:cNvSpPr txBox="1">
                <a:spLocks noRot="1" noChangeAspect="1" noMove="1" noResize="1" noEditPoints="1" noAdjustHandles="1" noChangeArrowheads="1" noChangeShapeType="1" noTextEdit="1"/>
              </p:cNvSpPr>
              <p:nvPr/>
            </p:nvSpPr>
            <p:spPr>
              <a:xfrm>
                <a:off x="1156054" y="1447800"/>
                <a:ext cx="7734935" cy="5632311"/>
              </a:xfrm>
              <a:prstGeom prst="rect">
                <a:avLst/>
              </a:prstGeom>
              <a:blipFill>
                <a:blip r:embed="rId2"/>
                <a:stretch>
                  <a:fillRect l="-710" t="-650" r="-946"/>
                </a:stretch>
              </a:blipFill>
            </p:spPr>
            <p:txBody>
              <a:bodyPr/>
              <a:lstStyle/>
              <a:p>
                <a:r>
                  <a:rPr lang="en-MY">
                    <a:noFill/>
                  </a:rPr>
                  <a:t> </a:t>
                </a:r>
              </a:p>
            </p:txBody>
          </p:sp>
        </mc:Fallback>
      </mc:AlternateContent>
    </p:spTree>
    <p:extLst>
      <p:ext uri="{BB962C8B-B14F-4D97-AF65-F5344CB8AC3E}">
        <p14:creationId xmlns:p14="http://schemas.microsoft.com/office/powerpoint/2010/main" val="2106793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39</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Humans and Robots</a:t>
            </a:r>
          </a:p>
        </p:txBody>
      </p:sp>
      <p:pic>
        <p:nvPicPr>
          <p:cNvPr id="4" name="Picture 3">
            <a:extLst>
              <a:ext uri="{FF2B5EF4-FFF2-40B4-BE49-F238E27FC236}">
                <a16:creationId xmlns:a16="http://schemas.microsoft.com/office/drawing/2014/main" id="{628726F4-02FA-4495-9AB8-AC017682478A}"/>
              </a:ext>
            </a:extLst>
          </p:cNvPr>
          <p:cNvPicPr>
            <a:picLocks noChangeAspect="1"/>
          </p:cNvPicPr>
          <p:nvPr/>
        </p:nvPicPr>
        <p:blipFill>
          <a:blip r:embed="rId2"/>
          <a:stretch>
            <a:fillRect/>
          </a:stretch>
        </p:blipFill>
        <p:spPr>
          <a:xfrm>
            <a:off x="931525" y="1581759"/>
            <a:ext cx="7959464" cy="2304441"/>
          </a:xfrm>
          <a:prstGeom prst="rect">
            <a:avLst/>
          </a:prstGeom>
        </p:spPr>
      </p:pic>
      <p:sp>
        <p:nvSpPr>
          <p:cNvPr id="8" name="TextBox 7">
            <a:extLst>
              <a:ext uri="{FF2B5EF4-FFF2-40B4-BE49-F238E27FC236}">
                <a16:creationId xmlns:a16="http://schemas.microsoft.com/office/drawing/2014/main" id="{D7E24251-D02C-48C9-8591-C26A7DB23415}"/>
              </a:ext>
            </a:extLst>
          </p:cNvPr>
          <p:cNvSpPr txBox="1"/>
          <p:nvPr/>
        </p:nvSpPr>
        <p:spPr>
          <a:xfrm>
            <a:off x="931524" y="4038600"/>
            <a:ext cx="8212475" cy="2031325"/>
          </a:xfrm>
          <a:prstGeom prst="rect">
            <a:avLst/>
          </a:prstGeom>
          <a:noFill/>
        </p:spPr>
        <p:txBody>
          <a:bodyPr wrap="square">
            <a:spAutoFit/>
          </a:bodyPr>
          <a:lstStyle/>
          <a:p>
            <a:pPr marR="11860" algn="just"/>
            <a:r>
              <a:rPr lang="en-US" sz="1800" b="0" i="0" u="none" strike="noStrike" baseline="0" dirty="0">
                <a:latin typeface="Times New Roman" panose="02020603050405020304" pitchFamily="18" charset="0"/>
              </a:rPr>
              <a:t>Left: A mobile robot is shown a demonstration that stays on the dirt road. </a:t>
            </a:r>
          </a:p>
          <a:p>
            <a:pPr marR="11860" algn="just"/>
            <a:endParaRPr lang="en-US" dirty="0">
              <a:latin typeface="Times New Roman" panose="02020603050405020304" pitchFamily="18" charset="0"/>
            </a:endParaRPr>
          </a:p>
          <a:p>
            <a:pPr marR="11860" algn="just"/>
            <a:r>
              <a:rPr lang="en-US" sz="1800" b="0" i="0" u="none" strike="noStrike" baseline="0" dirty="0">
                <a:latin typeface="Times New Roman" panose="02020603050405020304" pitchFamily="18" charset="0"/>
              </a:rPr>
              <a:t>Middle: The robot infers the desired cost function, and uses it in a new scene, knowing to put lower cost on the road there. </a:t>
            </a:r>
          </a:p>
          <a:p>
            <a:pPr marR="11860" algn="just"/>
            <a:endParaRPr lang="en-US" dirty="0">
              <a:latin typeface="Times New Roman" panose="02020603050405020304" pitchFamily="18" charset="0"/>
            </a:endParaRPr>
          </a:p>
          <a:p>
            <a:pPr marR="11860" algn="just"/>
            <a:r>
              <a:rPr lang="en-US" sz="1800" b="0" i="0" u="none" strike="noStrike" baseline="0" dirty="0">
                <a:latin typeface="Times New Roman" panose="02020603050405020304" pitchFamily="18" charset="0"/>
              </a:rPr>
              <a:t>Right: The robot plans a path for the new scene that also stays on the road, reproducing the preferences behind the demonstration.</a:t>
            </a:r>
          </a:p>
        </p:txBody>
      </p:sp>
    </p:spTree>
    <p:extLst>
      <p:ext uri="{BB962C8B-B14F-4D97-AF65-F5344CB8AC3E}">
        <p14:creationId xmlns:p14="http://schemas.microsoft.com/office/powerpoint/2010/main" val="3867894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4</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 Hardware</a:t>
            </a:r>
          </a:p>
        </p:txBody>
      </p:sp>
      <p:sp>
        <p:nvSpPr>
          <p:cNvPr id="6" name="TextBox 5">
            <a:extLst>
              <a:ext uri="{FF2B5EF4-FFF2-40B4-BE49-F238E27FC236}">
                <a16:creationId xmlns:a16="http://schemas.microsoft.com/office/drawing/2014/main" id="{4512C5C1-0D5D-48F5-898D-5D87096542D4}"/>
              </a:ext>
            </a:extLst>
          </p:cNvPr>
          <p:cNvSpPr txBox="1"/>
          <p:nvPr/>
        </p:nvSpPr>
        <p:spPr>
          <a:xfrm>
            <a:off x="999589" y="1335141"/>
            <a:ext cx="7611011" cy="3693319"/>
          </a:xfrm>
          <a:prstGeom prst="rect">
            <a:avLst/>
          </a:prstGeom>
          <a:noFill/>
        </p:spPr>
        <p:txBody>
          <a:bodyPr wrap="square">
            <a:spAutoFit/>
          </a:bodyPr>
          <a:lstStyle/>
          <a:p>
            <a:pPr algn="l"/>
            <a:r>
              <a:rPr lang="en-US" sz="1800" b="0" i="0" u="none" strike="noStrike" baseline="0" dirty="0">
                <a:solidFill>
                  <a:srgbClr val="9A009A"/>
                </a:solidFill>
                <a:latin typeface="CMSSBX10"/>
              </a:rPr>
              <a:t>Types of robots from the hardware perspective</a:t>
            </a:r>
          </a:p>
          <a:p>
            <a:pPr algn="l"/>
            <a:endParaRPr lang="en-US" sz="1800" b="0" i="0" u="none" strike="noStrike" baseline="0" dirty="0">
              <a:latin typeface="NimbusRomNo9L-Regu"/>
            </a:endParaRPr>
          </a:p>
          <a:p>
            <a:pPr marL="285750" indent="-285750" algn="l">
              <a:buFont typeface="Arial" panose="020B0604020202020204" pitchFamily="34" charset="0"/>
              <a:buChar char="•"/>
            </a:pPr>
            <a:r>
              <a:rPr lang="en-US" sz="1800" b="1" i="0" u="none" strike="noStrike" baseline="0" dirty="0">
                <a:latin typeface="NimbusRomNo9L-Medi"/>
              </a:rPr>
              <a:t>Manipulators</a:t>
            </a:r>
            <a:r>
              <a:rPr lang="en-US" sz="1800" b="0" i="0" u="none" strike="noStrike" baseline="0" dirty="0">
                <a:latin typeface="NimbusRomNo9L-Medi"/>
              </a:rPr>
              <a:t>: just </a:t>
            </a:r>
            <a:r>
              <a:rPr lang="en-US" sz="1800" b="0" i="0" u="none" strike="noStrike" baseline="0" dirty="0">
                <a:latin typeface="NimbusRomNo9L-Regu"/>
              </a:rPr>
              <a:t>robot arms</a:t>
            </a:r>
          </a:p>
          <a:p>
            <a:pPr marL="742950" lvl="1" indent="-285750">
              <a:buFont typeface="Arial" panose="020B0604020202020204" pitchFamily="34" charset="0"/>
              <a:buChar char="•"/>
            </a:pPr>
            <a:r>
              <a:rPr lang="en-US" dirty="0">
                <a:latin typeface="NimbusRomNo9L-Regu"/>
              </a:rPr>
              <a:t>Large payload (assembling cars)</a:t>
            </a:r>
          </a:p>
          <a:p>
            <a:pPr marL="742950" lvl="1" indent="-285750">
              <a:buFont typeface="Arial" panose="020B0604020202020204" pitchFamily="34" charset="0"/>
              <a:buChar char="•"/>
            </a:pPr>
            <a:r>
              <a:rPr lang="en-US" b="0" i="0" u="none" strike="noStrike" baseline="0" dirty="0">
                <a:latin typeface="NimbusRomNo9L-Regu"/>
              </a:rPr>
              <a:t>Wheelchair mountable arms</a:t>
            </a:r>
          </a:p>
          <a:p>
            <a:pPr marL="742950" lvl="1" indent="-285750">
              <a:buFont typeface="Arial" panose="020B0604020202020204" pitchFamily="34" charset="0"/>
              <a:buChar char="•"/>
            </a:pPr>
            <a:endParaRPr lang="en-US" dirty="0">
              <a:latin typeface="NimbusRomNo9L-Regu"/>
            </a:endParaRPr>
          </a:p>
          <a:p>
            <a:pPr marL="285750" indent="-285750">
              <a:buFont typeface="Arial" panose="020B0604020202020204" pitchFamily="34" charset="0"/>
              <a:buChar char="•"/>
            </a:pPr>
            <a:r>
              <a:rPr lang="en-US" b="1" i="0" u="none" strike="noStrike" baseline="0" dirty="0">
                <a:latin typeface="NimbusRomNo9L-Medi"/>
              </a:rPr>
              <a:t>Mobile robots </a:t>
            </a:r>
            <a:r>
              <a:rPr lang="en-US" b="0" i="0" u="none" strike="noStrike" baseline="0" dirty="0">
                <a:latin typeface="NimbusRomNo9L-Regu"/>
              </a:rPr>
              <a:t>are those that use wheels, legs, or rotors to move about the environment</a:t>
            </a:r>
          </a:p>
          <a:p>
            <a:pPr marL="742950" lvl="1" indent="-285750">
              <a:buFont typeface="Arial" panose="020B0604020202020204" pitchFamily="34" charset="0"/>
              <a:buChar char="•"/>
            </a:pPr>
            <a:r>
              <a:rPr lang="en-US" b="0" i="0" u="none" strike="noStrike" baseline="0" dirty="0">
                <a:latin typeface="NimbusRomNo9L-Medi"/>
              </a:rPr>
              <a:t>Quadcopter drones </a:t>
            </a:r>
            <a:r>
              <a:rPr lang="en-US" b="0" i="0" u="none" strike="noStrike" baseline="0" dirty="0">
                <a:latin typeface="NimbusRomNo9L-Regu"/>
              </a:rPr>
              <a:t>are a type of </a:t>
            </a:r>
            <a:r>
              <a:rPr lang="en-US" b="0" i="0" u="none" strike="noStrike" baseline="0" dirty="0">
                <a:latin typeface="NimbusRomNo9L-Medi"/>
              </a:rPr>
              <a:t>unmanned aerial vehicle (UAV)</a:t>
            </a:r>
            <a:endParaRPr lang="en-US" b="0" i="0" u="none" strike="noStrike" baseline="0" dirty="0">
              <a:latin typeface="NimbusRomNo9L-Regu"/>
            </a:endParaRPr>
          </a:p>
          <a:p>
            <a:pPr marL="285750" indent="-285750" algn="l">
              <a:buFont typeface="Arial" panose="020B0604020202020204" pitchFamily="34" charset="0"/>
              <a:buChar char="•"/>
            </a:pPr>
            <a:endParaRPr lang="en-US" dirty="0">
              <a:solidFill>
                <a:srgbClr val="9A009A"/>
              </a:solidFill>
              <a:latin typeface="NimbusRomNo9L-Regu"/>
            </a:endParaRPr>
          </a:p>
          <a:p>
            <a:pPr marL="285750" indent="-285750" algn="l">
              <a:buFont typeface="Arial" panose="020B0604020202020204" pitchFamily="34" charset="0"/>
              <a:buChar char="•"/>
            </a:pPr>
            <a:endParaRPr lang="en-US" dirty="0">
              <a:solidFill>
                <a:srgbClr val="9A009A"/>
              </a:solidFill>
              <a:latin typeface="NimbusRomNo9L-Regu"/>
            </a:endParaRPr>
          </a:p>
          <a:p>
            <a:pPr algn="l"/>
            <a:r>
              <a:rPr lang="en-US" sz="1800" b="0" i="0" u="none" strike="noStrike" baseline="0" dirty="0">
                <a:latin typeface="NimbusRomNo9L-Regu"/>
              </a:rPr>
              <a:t>Other kinds of robots include prostheses, exoskeletons, robots with wings, swarms, and intelligent environments in which the robot is the entire room.</a:t>
            </a:r>
            <a:endParaRPr lang="en-US" dirty="0">
              <a:solidFill>
                <a:srgbClr val="9A009A"/>
              </a:solidFill>
              <a:latin typeface="NimbusRomNo9L-Regu"/>
            </a:endParaRPr>
          </a:p>
        </p:txBody>
      </p:sp>
    </p:spTree>
    <p:extLst>
      <p:ext uri="{BB962C8B-B14F-4D97-AF65-F5344CB8AC3E}">
        <p14:creationId xmlns:p14="http://schemas.microsoft.com/office/powerpoint/2010/main" val="1674530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40</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Humans and Robots</a:t>
            </a:r>
          </a:p>
        </p:txBody>
      </p:sp>
      <p:sp>
        <p:nvSpPr>
          <p:cNvPr id="8" name="TextBox 7">
            <a:extLst>
              <a:ext uri="{FF2B5EF4-FFF2-40B4-BE49-F238E27FC236}">
                <a16:creationId xmlns:a16="http://schemas.microsoft.com/office/drawing/2014/main" id="{D7E24251-D02C-48C9-8591-C26A7DB23415}"/>
              </a:ext>
            </a:extLst>
          </p:cNvPr>
          <p:cNvSpPr txBox="1"/>
          <p:nvPr/>
        </p:nvSpPr>
        <p:spPr>
          <a:xfrm>
            <a:off x="1325463" y="5023379"/>
            <a:ext cx="7407473" cy="923330"/>
          </a:xfrm>
          <a:prstGeom prst="rect">
            <a:avLst/>
          </a:prstGeom>
          <a:noFill/>
        </p:spPr>
        <p:txBody>
          <a:bodyPr wrap="square">
            <a:spAutoFit/>
          </a:bodyPr>
          <a:lstStyle/>
          <a:p>
            <a:pPr algn="l"/>
            <a:r>
              <a:rPr lang="en-US" sz="1800" b="0" i="0" u="none" strike="noStrike" baseline="0" dirty="0">
                <a:latin typeface="NimbusRomNo9L-Regu"/>
              </a:rPr>
              <a:t>A human teacher pushes the robot down to teach it to stay closer to the table. The robot appropriately updates its understanding of the desired cost function and starts </a:t>
            </a:r>
            <a:r>
              <a:rPr lang="en-MY" sz="1800" b="0" i="0" u="none" strike="noStrike" baseline="0" dirty="0">
                <a:latin typeface="NimbusRomNo9L-Regu"/>
              </a:rPr>
              <a:t>optimizing it</a:t>
            </a:r>
            <a:endParaRPr lang="en-US" sz="1800" b="0" i="0" u="none" strike="noStrike" baseline="0" dirty="0">
              <a:latin typeface="Times New Roman" panose="02020603050405020304" pitchFamily="18" charset="0"/>
            </a:endParaRPr>
          </a:p>
        </p:txBody>
      </p:sp>
      <p:pic>
        <p:nvPicPr>
          <p:cNvPr id="6" name="Picture 5">
            <a:extLst>
              <a:ext uri="{FF2B5EF4-FFF2-40B4-BE49-F238E27FC236}">
                <a16:creationId xmlns:a16="http://schemas.microsoft.com/office/drawing/2014/main" id="{AF8807C5-4AA7-4A9A-A3B8-4D09BE44EFD3}"/>
              </a:ext>
            </a:extLst>
          </p:cNvPr>
          <p:cNvPicPr>
            <a:picLocks noChangeAspect="1"/>
          </p:cNvPicPr>
          <p:nvPr/>
        </p:nvPicPr>
        <p:blipFill>
          <a:blip r:embed="rId2"/>
          <a:stretch>
            <a:fillRect/>
          </a:stretch>
        </p:blipFill>
        <p:spPr>
          <a:xfrm>
            <a:off x="1537487" y="1256639"/>
            <a:ext cx="6792948" cy="3419475"/>
          </a:xfrm>
          <a:prstGeom prst="rect">
            <a:avLst/>
          </a:prstGeom>
        </p:spPr>
      </p:pic>
    </p:spTree>
    <p:extLst>
      <p:ext uri="{BB962C8B-B14F-4D97-AF65-F5344CB8AC3E}">
        <p14:creationId xmlns:p14="http://schemas.microsoft.com/office/powerpoint/2010/main" val="2313408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41</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Application Domains</a:t>
            </a:r>
          </a:p>
        </p:txBody>
      </p:sp>
      <p:sp>
        <p:nvSpPr>
          <p:cNvPr id="9" name="TextBox 8">
            <a:extLst>
              <a:ext uri="{FF2B5EF4-FFF2-40B4-BE49-F238E27FC236}">
                <a16:creationId xmlns:a16="http://schemas.microsoft.com/office/drawing/2014/main" id="{9B7BD4B6-6FB4-42E2-8B76-D2377C5FD81C}"/>
              </a:ext>
            </a:extLst>
          </p:cNvPr>
          <p:cNvSpPr txBox="1"/>
          <p:nvPr/>
        </p:nvSpPr>
        <p:spPr>
          <a:xfrm>
            <a:off x="1168755" y="1600200"/>
            <a:ext cx="7722233" cy="5078313"/>
          </a:xfrm>
          <a:prstGeom prst="rect">
            <a:avLst/>
          </a:prstGeom>
          <a:noFill/>
        </p:spPr>
        <p:txBody>
          <a:bodyPr wrap="square">
            <a:spAutoFit/>
          </a:bodyPr>
          <a:lstStyle/>
          <a:p>
            <a:pPr algn="l"/>
            <a:r>
              <a:rPr lang="en-US" sz="1800" b="1" i="0" u="none" strike="noStrike" baseline="0" dirty="0">
                <a:latin typeface="NimbusRomNo9L-Medi"/>
              </a:rPr>
              <a:t>Home care</a:t>
            </a:r>
            <a:r>
              <a:rPr lang="en-US" sz="1800" b="1" i="0" u="none" strike="noStrike" baseline="0" dirty="0">
                <a:latin typeface="NimbusRomNo9L-Regu"/>
              </a:rPr>
              <a:t>: </a:t>
            </a:r>
            <a:r>
              <a:rPr lang="en-US" sz="1800" b="0" i="0" u="none" strike="noStrike" baseline="0" dirty="0">
                <a:latin typeface="NimbusRomNo9L-Regu"/>
              </a:rPr>
              <a:t>Robots have started to enter the home to care for older adults and people </a:t>
            </a:r>
            <a:r>
              <a:rPr lang="en-MY" sz="1800" b="0" i="0" u="none" strike="noStrike" baseline="0" dirty="0">
                <a:latin typeface="NimbusRomNo9L-Regu"/>
              </a:rPr>
              <a:t>with motor impairments</a:t>
            </a:r>
          </a:p>
          <a:p>
            <a:pPr algn="l"/>
            <a:endParaRPr lang="en-MY" dirty="0">
              <a:latin typeface="NimbusRomNo9L-Regu"/>
            </a:endParaRPr>
          </a:p>
          <a:p>
            <a:pPr algn="l"/>
            <a:r>
              <a:rPr lang="en-US" sz="1800" b="1" i="0" u="none" strike="noStrike" baseline="0" dirty="0">
                <a:latin typeface="NimbusRomNo9L-Medi"/>
              </a:rPr>
              <a:t>Health care</a:t>
            </a:r>
            <a:r>
              <a:rPr lang="en-US" sz="1800" b="1" i="0" u="none" strike="noStrike" baseline="0" dirty="0">
                <a:latin typeface="NimbusRomNo9L-Regu"/>
              </a:rPr>
              <a:t>: </a:t>
            </a:r>
            <a:r>
              <a:rPr lang="en-US" sz="1800" b="0" i="0" u="none" strike="noStrike" baseline="0" dirty="0">
                <a:latin typeface="NimbusRomNo9L-Regu"/>
              </a:rPr>
              <a:t>Robots assist and augment surgeons, enabling more precise, minimally invasive, safer procedures with better patient outcomes</a:t>
            </a:r>
          </a:p>
          <a:p>
            <a:pPr algn="l"/>
            <a:endParaRPr lang="en-US" dirty="0">
              <a:latin typeface="NimbusRomNo9L-Regu"/>
            </a:endParaRPr>
          </a:p>
          <a:p>
            <a:pPr algn="l"/>
            <a:r>
              <a:rPr lang="en-US" sz="1800" b="1" i="0" u="none" strike="noStrike" baseline="0" dirty="0">
                <a:latin typeface="NimbusRomNo9L-Medi"/>
              </a:rPr>
              <a:t>Services</a:t>
            </a:r>
            <a:r>
              <a:rPr lang="en-US" sz="1800" b="1" i="0" u="none" strike="noStrike" baseline="0" dirty="0">
                <a:latin typeface="NimbusRomNo9L-Regu"/>
              </a:rPr>
              <a:t>: </a:t>
            </a:r>
            <a:r>
              <a:rPr lang="en-US" sz="1800" b="0" i="0" u="none" strike="noStrike" baseline="0" dirty="0">
                <a:latin typeface="NimbusRomNo9L-Regu"/>
              </a:rPr>
              <a:t>Mobile robots help out in office buildings, hotels, and hospitals</a:t>
            </a:r>
          </a:p>
          <a:p>
            <a:pPr algn="l"/>
            <a:endParaRPr lang="en-US" dirty="0">
              <a:latin typeface="NimbusRomNo9L-Regu"/>
            </a:endParaRPr>
          </a:p>
          <a:p>
            <a:pPr algn="l"/>
            <a:r>
              <a:rPr lang="en-MY" sz="1800" b="1" i="0" u="none" strike="noStrike" baseline="0" dirty="0">
                <a:latin typeface="NimbusRomNo9L-Medi"/>
              </a:rPr>
              <a:t>Autonomous cars</a:t>
            </a:r>
            <a:endParaRPr lang="en-US" b="1" dirty="0">
              <a:latin typeface="NimbusRomNo9L-Regu"/>
            </a:endParaRPr>
          </a:p>
          <a:p>
            <a:pPr algn="l"/>
            <a:endParaRPr lang="en-US" b="1" dirty="0">
              <a:latin typeface="NimbusRomNo9L-Regu"/>
            </a:endParaRPr>
          </a:p>
          <a:p>
            <a:pPr algn="l"/>
            <a:r>
              <a:rPr lang="en-US" sz="1800" b="1" i="0" u="none" strike="noStrike" baseline="0" dirty="0">
                <a:latin typeface="NimbusRomNo9L-Medi"/>
              </a:rPr>
              <a:t>Entertainment</a:t>
            </a:r>
            <a:r>
              <a:rPr lang="en-US" sz="1800" b="1" i="0" u="none" strike="noStrike" baseline="0" dirty="0">
                <a:latin typeface="NimbusRomNo9L-Regu"/>
              </a:rPr>
              <a:t>: </a:t>
            </a:r>
            <a:r>
              <a:rPr lang="en-US" sz="1800" b="0" i="0" u="none" strike="noStrike" baseline="0" dirty="0">
                <a:latin typeface="NimbusRomNo9L-Regu"/>
              </a:rPr>
              <a:t>Disney has been using robots (under the name </a:t>
            </a:r>
            <a:r>
              <a:rPr lang="en-US" sz="1800" b="0" i="0" u="none" strike="noStrike" baseline="0" dirty="0">
                <a:latin typeface="NimbusRomNo9L-Medi"/>
              </a:rPr>
              <a:t>animatronics</a:t>
            </a:r>
            <a:r>
              <a:rPr lang="en-US" sz="1800" b="0" i="0" u="none" strike="noStrike" baseline="0" dirty="0">
                <a:latin typeface="NimbusRomNo9L-Regu"/>
              </a:rPr>
              <a:t>) in their </a:t>
            </a:r>
            <a:r>
              <a:rPr lang="en-MY" sz="1800" b="0" i="0" u="none" strike="noStrike" baseline="0" dirty="0">
                <a:latin typeface="NimbusRomNo9L-Regu"/>
              </a:rPr>
              <a:t>parks since 1963.</a:t>
            </a:r>
          </a:p>
          <a:p>
            <a:pPr algn="l"/>
            <a:endParaRPr lang="en-MY" dirty="0">
              <a:latin typeface="NimbusRomNo9L-Regu"/>
            </a:endParaRPr>
          </a:p>
          <a:p>
            <a:pPr algn="l"/>
            <a:r>
              <a:rPr lang="en-US" sz="1800" b="1" i="0" u="none" strike="noStrike" baseline="0" dirty="0">
                <a:latin typeface="NimbusRomNo9L-Medi"/>
              </a:rPr>
              <a:t>Exploration and hazardous environments</a:t>
            </a:r>
            <a:r>
              <a:rPr lang="en-US" sz="1800" b="1" i="0" u="none" strike="noStrike" baseline="0" dirty="0">
                <a:latin typeface="NimbusRomNo9L-Regu"/>
              </a:rPr>
              <a:t>: </a:t>
            </a:r>
            <a:r>
              <a:rPr lang="en-US" sz="1800" b="0" i="0" u="none" strike="noStrike" baseline="0" dirty="0">
                <a:latin typeface="NimbusRomNo9L-Regu"/>
              </a:rPr>
              <a:t>Robots have gone where no human has gone before, including the surface of Mars.</a:t>
            </a:r>
          </a:p>
          <a:p>
            <a:pPr algn="l"/>
            <a:endParaRPr lang="en-US" dirty="0">
              <a:latin typeface="NimbusRomNo9L-Regu"/>
            </a:endParaRPr>
          </a:p>
          <a:p>
            <a:pPr algn="l"/>
            <a:r>
              <a:rPr lang="en-US" sz="1800" b="1" i="0" u="none" strike="noStrike" baseline="0" dirty="0">
                <a:latin typeface="NimbusRomNo9L-Medi"/>
              </a:rPr>
              <a:t>Industry</a:t>
            </a:r>
            <a:r>
              <a:rPr lang="en-US" sz="1800" b="1" i="0" u="none" strike="noStrike" baseline="0" dirty="0">
                <a:latin typeface="NimbusRomNo9L-Regu"/>
              </a:rPr>
              <a:t>: </a:t>
            </a:r>
            <a:r>
              <a:rPr lang="en-US" sz="1800" b="0" i="0" u="none" strike="noStrike" baseline="0" dirty="0">
                <a:latin typeface="NimbusRomNo9L-Regu"/>
              </a:rPr>
              <a:t>The majority of robots today are deployed in factories, automating tasks that are difficult, dangerous, or dull for humans.</a:t>
            </a:r>
            <a:endParaRPr lang="en-MY" b="1" dirty="0"/>
          </a:p>
        </p:txBody>
      </p:sp>
    </p:spTree>
    <p:extLst>
      <p:ext uri="{BB962C8B-B14F-4D97-AF65-F5344CB8AC3E}">
        <p14:creationId xmlns:p14="http://schemas.microsoft.com/office/powerpoint/2010/main" val="711039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42</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Application Domains</a:t>
            </a:r>
          </a:p>
        </p:txBody>
      </p:sp>
      <p:pic>
        <p:nvPicPr>
          <p:cNvPr id="4" name="Picture 3">
            <a:extLst>
              <a:ext uri="{FF2B5EF4-FFF2-40B4-BE49-F238E27FC236}">
                <a16:creationId xmlns:a16="http://schemas.microsoft.com/office/drawing/2014/main" id="{CAB2C410-55C7-41A7-A8F3-57191510624A}"/>
              </a:ext>
            </a:extLst>
          </p:cNvPr>
          <p:cNvPicPr>
            <a:picLocks noChangeAspect="1"/>
          </p:cNvPicPr>
          <p:nvPr/>
        </p:nvPicPr>
        <p:blipFill>
          <a:blip r:embed="rId2"/>
          <a:stretch>
            <a:fillRect/>
          </a:stretch>
        </p:blipFill>
        <p:spPr>
          <a:xfrm>
            <a:off x="447095" y="1371600"/>
            <a:ext cx="9164210" cy="3912972"/>
          </a:xfrm>
          <a:prstGeom prst="rect">
            <a:avLst/>
          </a:prstGeom>
        </p:spPr>
      </p:pic>
      <p:sp>
        <p:nvSpPr>
          <p:cNvPr id="9" name="TextBox 8">
            <a:extLst>
              <a:ext uri="{FF2B5EF4-FFF2-40B4-BE49-F238E27FC236}">
                <a16:creationId xmlns:a16="http://schemas.microsoft.com/office/drawing/2014/main" id="{9B7BD4B6-6FB4-42E2-8B76-D2377C5FD81C}"/>
              </a:ext>
            </a:extLst>
          </p:cNvPr>
          <p:cNvSpPr txBox="1"/>
          <p:nvPr/>
        </p:nvSpPr>
        <p:spPr>
          <a:xfrm>
            <a:off x="2508733" y="5604607"/>
            <a:ext cx="6382256" cy="646331"/>
          </a:xfrm>
          <a:prstGeom prst="rect">
            <a:avLst/>
          </a:prstGeom>
          <a:noFill/>
        </p:spPr>
        <p:txBody>
          <a:bodyPr wrap="square">
            <a:spAutoFit/>
          </a:bodyPr>
          <a:lstStyle/>
          <a:p>
            <a:pPr marL="342900" indent="-342900" algn="l">
              <a:buAutoNum type="alphaLcParenBoth"/>
            </a:pPr>
            <a:r>
              <a:rPr lang="en-US" sz="1800" b="0" i="0" u="none" strike="noStrike" baseline="0" dirty="0">
                <a:latin typeface="NimbusRomNo9L-Regu"/>
              </a:rPr>
              <a:t>Surgical robot in the operating room</a:t>
            </a:r>
            <a:endParaRPr lang="en-US" dirty="0">
              <a:latin typeface="NimbusRomNo9L-Regu"/>
            </a:endParaRPr>
          </a:p>
          <a:p>
            <a:pPr marL="342900" indent="-342900" algn="l">
              <a:buAutoNum type="alphaLcParenBoth"/>
            </a:pPr>
            <a:r>
              <a:rPr lang="en-US" sz="1800" b="0" i="0" u="none" strike="noStrike" baseline="0" dirty="0">
                <a:latin typeface="NimbusRomNo9L-Regu"/>
              </a:rPr>
              <a:t>Hospital delivery robot.</a:t>
            </a:r>
            <a:endParaRPr lang="en-MY" dirty="0"/>
          </a:p>
        </p:txBody>
      </p:sp>
    </p:spTree>
    <p:extLst>
      <p:ext uri="{BB962C8B-B14F-4D97-AF65-F5344CB8AC3E}">
        <p14:creationId xmlns:p14="http://schemas.microsoft.com/office/powerpoint/2010/main" val="101290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43</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Application Domains</a:t>
            </a:r>
          </a:p>
        </p:txBody>
      </p:sp>
      <p:sp>
        <p:nvSpPr>
          <p:cNvPr id="9" name="TextBox 8">
            <a:extLst>
              <a:ext uri="{FF2B5EF4-FFF2-40B4-BE49-F238E27FC236}">
                <a16:creationId xmlns:a16="http://schemas.microsoft.com/office/drawing/2014/main" id="{9B7BD4B6-6FB4-42E2-8B76-D2377C5FD81C}"/>
              </a:ext>
            </a:extLst>
          </p:cNvPr>
          <p:cNvSpPr txBox="1"/>
          <p:nvPr/>
        </p:nvSpPr>
        <p:spPr>
          <a:xfrm>
            <a:off x="914569" y="4876800"/>
            <a:ext cx="7976420" cy="1477328"/>
          </a:xfrm>
          <a:prstGeom prst="rect">
            <a:avLst/>
          </a:prstGeom>
          <a:noFill/>
        </p:spPr>
        <p:txBody>
          <a:bodyPr wrap="square">
            <a:spAutoFit/>
          </a:bodyPr>
          <a:lstStyle/>
          <a:p>
            <a:pPr marL="342900" marR="12620" indent="-342900" algn="just">
              <a:buAutoNum type="alphaLcParenBoth"/>
            </a:pPr>
            <a:r>
              <a:rPr lang="en-US" sz="1800" b="0" i="0" u="none" strike="noStrike" baseline="0" dirty="0">
                <a:latin typeface="Times New Roman" panose="02020603050405020304" pitchFamily="18" charset="0"/>
              </a:rPr>
              <a:t>Autonomous car BOSS which won the DARPA Urban Challenge. </a:t>
            </a:r>
          </a:p>
          <a:p>
            <a:pPr marL="342900" marR="12620" indent="-342900" algn="just">
              <a:buAutoNum type="alphaLcParenBoth"/>
            </a:pPr>
            <a:r>
              <a:rPr lang="en-US" sz="1800" b="0" i="0" u="none" strike="noStrike" baseline="0" dirty="0">
                <a:latin typeface="Times New Roman" panose="02020603050405020304" pitchFamily="18" charset="0"/>
              </a:rPr>
              <a:t>Aerial view showing the perception and predictions of the Waymo autonomous car (white vehicle with green track). Other vehicles (blue boxes) and pedestrians (orange boxes) are shown with anticipated trajectories. Road/sidewalk boundaries are in yellow.</a:t>
            </a:r>
          </a:p>
        </p:txBody>
      </p:sp>
      <p:pic>
        <p:nvPicPr>
          <p:cNvPr id="6" name="Picture 5">
            <a:extLst>
              <a:ext uri="{FF2B5EF4-FFF2-40B4-BE49-F238E27FC236}">
                <a16:creationId xmlns:a16="http://schemas.microsoft.com/office/drawing/2014/main" id="{430C8FC5-D7FF-494F-A0AD-4E5B0926D1F6}"/>
              </a:ext>
            </a:extLst>
          </p:cNvPr>
          <p:cNvPicPr>
            <a:picLocks noChangeAspect="1"/>
          </p:cNvPicPr>
          <p:nvPr/>
        </p:nvPicPr>
        <p:blipFill>
          <a:blip r:embed="rId2"/>
          <a:stretch>
            <a:fillRect/>
          </a:stretch>
        </p:blipFill>
        <p:spPr>
          <a:xfrm>
            <a:off x="685800" y="1630793"/>
            <a:ext cx="8458031" cy="3007447"/>
          </a:xfrm>
          <a:prstGeom prst="rect">
            <a:avLst/>
          </a:prstGeom>
        </p:spPr>
      </p:pic>
    </p:spTree>
    <p:extLst>
      <p:ext uri="{BB962C8B-B14F-4D97-AF65-F5344CB8AC3E}">
        <p14:creationId xmlns:p14="http://schemas.microsoft.com/office/powerpoint/2010/main" val="3415167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44</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Application Domains</a:t>
            </a:r>
          </a:p>
        </p:txBody>
      </p:sp>
      <p:sp>
        <p:nvSpPr>
          <p:cNvPr id="9" name="TextBox 8">
            <a:extLst>
              <a:ext uri="{FF2B5EF4-FFF2-40B4-BE49-F238E27FC236}">
                <a16:creationId xmlns:a16="http://schemas.microsoft.com/office/drawing/2014/main" id="{9B7BD4B6-6FB4-42E2-8B76-D2377C5FD81C}"/>
              </a:ext>
            </a:extLst>
          </p:cNvPr>
          <p:cNvSpPr txBox="1"/>
          <p:nvPr/>
        </p:nvSpPr>
        <p:spPr>
          <a:xfrm>
            <a:off x="914569" y="4876800"/>
            <a:ext cx="7976420" cy="1477328"/>
          </a:xfrm>
          <a:prstGeom prst="rect">
            <a:avLst/>
          </a:prstGeom>
          <a:noFill/>
        </p:spPr>
        <p:txBody>
          <a:bodyPr wrap="square">
            <a:spAutoFit/>
          </a:bodyPr>
          <a:lstStyle/>
          <a:p>
            <a:pPr marL="342900" marR="12620" indent="-342900" algn="just">
              <a:buAutoNum type="alphaLcParenBoth"/>
            </a:pPr>
            <a:r>
              <a:rPr lang="en-US" sz="1800" b="0" i="0" u="none" strike="noStrike" baseline="0" dirty="0">
                <a:latin typeface="Times New Roman" panose="02020603050405020304" pitchFamily="18" charset="0"/>
              </a:rPr>
              <a:t>Autonomous car BOSS which won the DARPA Urban Challenge. </a:t>
            </a:r>
          </a:p>
          <a:p>
            <a:pPr marL="342900" marR="12620" indent="-342900" algn="just">
              <a:buAutoNum type="alphaLcParenBoth"/>
            </a:pPr>
            <a:r>
              <a:rPr lang="en-US" sz="1800" b="0" i="0" u="none" strike="noStrike" baseline="0" dirty="0">
                <a:latin typeface="Times New Roman" panose="02020603050405020304" pitchFamily="18" charset="0"/>
              </a:rPr>
              <a:t>Aerial view showing the perception and predictions of the Waymo autonomous car (white vehicle with green track). Other vehicles (blue boxes) and pedestrians (orange boxes) are shown with anticipated trajectories. Road/sidewalk boundaries are in yellow.</a:t>
            </a:r>
          </a:p>
        </p:txBody>
      </p:sp>
      <p:pic>
        <p:nvPicPr>
          <p:cNvPr id="6" name="Picture 5">
            <a:extLst>
              <a:ext uri="{FF2B5EF4-FFF2-40B4-BE49-F238E27FC236}">
                <a16:creationId xmlns:a16="http://schemas.microsoft.com/office/drawing/2014/main" id="{430C8FC5-D7FF-494F-A0AD-4E5B0926D1F6}"/>
              </a:ext>
            </a:extLst>
          </p:cNvPr>
          <p:cNvPicPr>
            <a:picLocks noChangeAspect="1"/>
          </p:cNvPicPr>
          <p:nvPr/>
        </p:nvPicPr>
        <p:blipFill>
          <a:blip r:embed="rId2"/>
          <a:stretch>
            <a:fillRect/>
          </a:stretch>
        </p:blipFill>
        <p:spPr>
          <a:xfrm>
            <a:off x="685800" y="1630793"/>
            <a:ext cx="8458031" cy="3007447"/>
          </a:xfrm>
          <a:prstGeom prst="rect">
            <a:avLst/>
          </a:prstGeom>
        </p:spPr>
      </p:pic>
    </p:spTree>
    <p:extLst>
      <p:ext uri="{BB962C8B-B14F-4D97-AF65-F5344CB8AC3E}">
        <p14:creationId xmlns:p14="http://schemas.microsoft.com/office/powerpoint/2010/main" val="3659803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45</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Application Domains</a:t>
            </a:r>
          </a:p>
        </p:txBody>
      </p:sp>
      <p:sp>
        <p:nvSpPr>
          <p:cNvPr id="9" name="TextBox 8">
            <a:extLst>
              <a:ext uri="{FF2B5EF4-FFF2-40B4-BE49-F238E27FC236}">
                <a16:creationId xmlns:a16="http://schemas.microsoft.com/office/drawing/2014/main" id="{9B7BD4B6-6FB4-42E2-8B76-D2377C5FD81C}"/>
              </a:ext>
            </a:extLst>
          </p:cNvPr>
          <p:cNvSpPr txBox="1"/>
          <p:nvPr/>
        </p:nvSpPr>
        <p:spPr>
          <a:xfrm>
            <a:off x="2286084" y="4993057"/>
            <a:ext cx="5486231" cy="646331"/>
          </a:xfrm>
          <a:prstGeom prst="rect">
            <a:avLst/>
          </a:prstGeom>
          <a:noFill/>
        </p:spPr>
        <p:txBody>
          <a:bodyPr wrap="square">
            <a:spAutoFit/>
          </a:bodyPr>
          <a:lstStyle/>
          <a:p>
            <a:pPr marL="342900" indent="-342900" algn="l">
              <a:buAutoNum type="alphaLcParenBoth"/>
            </a:pPr>
            <a:r>
              <a:rPr lang="en-US" sz="1800" b="0" i="0" u="none" strike="noStrike" baseline="0" dirty="0">
                <a:latin typeface="NimbusRomNo9L-Regu"/>
              </a:rPr>
              <a:t>A robot mapping an abandoned coal mine. </a:t>
            </a:r>
          </a:p>
          <a:p>
            <a:pPr marL="342900" indent="-342900" algn="l">
              <a:buAutoNum type="alphaLcParenBoth"/>
            </a:pPr>
            <a:r>
              <a:rPr lang="en-US" sz="1800" b="0" i="0" u="none" strike="noStrike" baseline="0" dirty="0">
                <a:latin typeface="NimbusRomNo9L-Regu"/>
              </a:rPr>
              <a:t>A 3D map of the mine </a:t>
            </a:r>
            <a:r>
              <a:rPr lang="en-MY" sz="1800" b="0" i="0" u="none" strike="noStrike" baseline="0" dirty="0">
                <a:latin typeface="NimbusRomNo9L-Regu"/>
              </a:rPr>
              <a:t>acquired by the robot.</a:t>
            </a:r>
            <a:endParaRPr lang="en-US" sz="1800" b="0" i="0" u="none" strike="noStrike" baseline="0" dirty="0">
              <a:latin typeface="Times New Roman" panose="02020603050405020304" pitchFamily="18" charset="0"/>
            </a:endParaRPr>
          </a:p>
        </p:txBody>
      </p:sp>
      <p:pic>
        <p:nvPicPr>
          <p:cNvPr id="4" name="Picture 3">
            <a:extLst>
              <a:ext uri="{FF2B5EF4-FFF2-40B4-BE49-F238E27FC236}">
                <a16:creationId xmlns:a16="http://schemas.microsoft.com/office/drawing/2014/main" id="{252E178B-F9A2-4899-B9F3-9333312E7985}"/>
              </a:ext>
            </a:extLst>
          </p:cNvPr>
          <p:cNvPicPr>
            <a:picLocks noChangeAspect="1"/>
          </p:cNvPicPr>
          <p:nvPr/>
        </p:nvPicPr>
        <p:blipFill>
          <a:blip r:embed="rId2"/>
          <a:stretch>
            <a:fillRect/>
          </a:stretch>
        </p:blipFill>
        <p:spPr>
          <a:xfrm>
            <a:off x="693370" y="1301150"/>
            <a:ext cx="8418817" cy="3406653"/>
          </a:xfrm>
          <a:prstGeom prst="rect">
            <a:avLst/>
          </a:prstGeom>
        </p:spPr>
      </p:pic>
    </p:spTree>
    <p:extLst>
      <p:ext uri="{BB962C8B-B14F-4D97-AF65-F5344CB8AC3E}">
        <p14:creationId xmlns:p14="http://schemas.microsoft.com/office/powerpoint/2010/main" val="2451436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spc="20" dirty="0"/>
              <a:t>46</a:t>
            </a:fld>
            <a:endParaRPr spc="20" dirty="0"/>
          </a:p>
        </p:txBody>
      </p:sp>
      <p:sp>
        <p:nvSpPr>
          <p:cNvPr id="2" name="object 2"/>
          <p:cNvSpPr txBox="1">
            <a:spLocks noGrp="1"/>
          </p:cNvSpPr>
          <p:nvPr>
            <p:ph type="title"/>
          </p:nvPr>
        </p:nvSpPr>
        <p:spPr>
          <a:xfrm>
            <a:off x="1168755" y="798728"/>
            <a:ext cx="7722234" cy="379730"/>
          </a:xfrm>
          <a:prstGeom prst="rect">
            <a:avLst/>
          </a:prstGeom>
          <a:ln w="51816">
            <a:solidFill>
              <a:srgbClr val="000000"/>
            </a:solidFill>
          </a:ln>
        </p:spPr>
        <p:txBody>
          <a:bodyPr vert="horz" wrap="square" lIns="0" tIns="0" rIns="0" bIns="0" rtlCol="0">
            <a:spAutoFit/>
          </a:bodyPr>
          <a:lstStyle/>
          <a:p>
            <a:pPr algn="ctr">
              <a:lnSpc>
                <a:spcPts val="2610"/>
              </a:lnSpc>
            </a:pPr>
            <a:r>
              <a:rPr spc="90" dirty="0"/>
              <a:t>Summary</a:t>
            </a:r>
          </a:p>
        </p:txBody>
      </p:sp>
      <p:sp>
        <p:nvSpPr>
          <p:cNvPr id="6" name="TextBox 5">
            <a:extLst>
              <a:ext uri="{FF2B5EF4-FFF2-40B4-BE49-F238E27FC236}">
                <a16:creationId xmlns:a16="http://schemas.microsoft.com/office/drawing/2014/main" id="{81646624-1AAF-4537-8CD0-878A2C98BB40}"/>
              </a:ext>
            </a:extLst>
          </p:cNvPr>
          <p:cNvSpPr txBox="1"/>
          <p:nvPr/>
        </p:nvSpPr>
        <p:spPr>
          <a:xfrm>
            <a:off x="1156730" y="1685410"/>
            <a:ext cx="7503159" cy="4801314"/>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NimbusRomNo9L-Regu"/>
              </a:rPr>
              <a:t>The most common types of robots are </a:t>
            </a:r>
            <a:r>
              <a:rPr lang="en-US" sz="1800" b="0" i="0" u="none" strike="noStrike" baseline="0" dirty="0">
                <a:latin typeface="NimbusRomNo9L-Medi"/>
              </a:rPr>
              <a:t>manipulators </a:t>
            </a:r>
            <a:r>
              <a:rPr lang="en-US" sz="1800" b="0" i="0" u="none" strike="noStrike" baseline="0" dirty="0">
                <a:latin typeface="NimbusRomNo9L-Regu"/>
              </a:rPr>
              <a:t>(robot arms) and </a:t>
            </a:r>
            <a:r>
              <a:rPr lang="en-US" sz="1800" b="0" i="0" u="none" strike="noStrike" baseline="0" dirty="0">
                <a:latin typeface="NimbusRomNo9L-Medi"/>
              </a:rPr>
              <a:t>mobile robots</a:t>
            </a:r>
            <a:r>
              <a:rPr lang="en-US" sz="1800" b="0" i="0" u="none" strike="noStrike" baseline="0" dirty="0">
                <a:latin typeface="NimbusRomNo9L-Regu"/>
              </a:rPr>
              <a:t>.</a:t>
            </a:r>
          </a:p>
          <a:p>
            <a:pPr marL="285750" indent="-285750" algn="l">
              <a:buFont typeface="Arial" panose="020B0604020202020204" pitchFamily="34" charset="0"/>
              <a:buChar char="•"/>
            </a:pPr>
            <a:r>
              <a:rPr lang="en-US" sz="1800" b="0" i="0" u="none" strike="noStrike" baseline="0" dirty="0">
                <a:latin typeface="NimbusRomNo9L-Regu"/>
              </a:rPr>
              <a:t>They have </a:t>
            </a:r>
            <a:r>
              <a:rPr lang="en-US" sz="1800" b="0" i="0" u="none" strike="noStrike" baseline="0" dirty="0">
                <a:latin typeface="NimbusRomNo9L-Medi"/>
              </a:rPr>
              <a:t>sensors </a:t>
            </a:r>
            <a:r>
              <a:rPr lang="en-US" sz="1800" b="0" i="0" u="none" strike="noStrike" baseline="0" dirty="0">
                <a:latin typeface="NimbusRomNo9L-Regu"/>
              </a:rPr>
              <a:t>for perceiving the world and </a:t>
            </a:r>
            <a:r>
              <a:rPr lang="en-US" sz="1800" b="0" i="0" u="none" strike="noStrike" baseline="0" dirty="0">
                <a:latin typeface="NimbusRomNo9L-Medi"/>
              </a:rPr>
              <a:t>actuators </a:t>
            </a:r>
            <a:r>
              <a:rPr lang="en-US" sz="1800" b="0" i="0" u="none" strike="noStrike" baseline="0" dirty="0">
                <a:latin typeface="NimbusRomNo9L-Regu"/>
              </a:rPr>
              <a:t>that produce motion, which then affects the world via </a:t>
            </a:r>
            <a:r>
              <a:rPr lang="en-US" sz="1800" b="0" i="0" u="none" strike="noStrike" baseline="0" dirty="0">
                <a:latin typeface="NimbusRomNo9L-Medi"/>
              </a:rPr>
              <a:t>effectors</a:t>
            </a:r>
          </a:p>
          <a:p>
            <a:pPr marL="285750" indent="-285750" algn="l">
              <a:buFont typeface="Arial" panose="020B0604020202020204" pitchFamily="34" charset="0"/>
              <a:buChar char="•"/>
            </a:pPr>
            <a:r>
              <a:rPr lang="en-US" sz="1800" b="0" i="0" u="none" strike="noStrike" baseline="0" dirty="0">
                <a:latin typeface="NimbusRomNo9L-Regu"/>
              </a:rPr>
              <a:t>The general robotics problem involves </a:t>
            </a:r>
            <a:r>
              <a:rPr lang="en-US" sz="1800" b="0" i="0" u="none" strike="noStrike" baseline="0" dirty="0">
                <a:latin typeface="NimbusRomNo9L-Medi"/>
              </a:rPr>
              <a:t>stochasticity </a:t>
            </a:r>
            <a:r>
              <a:rPr lang="en-US" sz="1800" b="0" i="0" u="none" strike="noStrike" baseline="0" dirty="0">
                <a:latin typeface="NimbusRomNo9L-Regu"/>
              </a:rPr>
              <a:t>(which can be handled by MDPs), </a:t>
            </a:r>
            <a:r>
              <a:rPr lang="en-US" sz="1800" b="0" i="0" u="none" strike="noStrike" baseline="0" dirty="0">
                <a:latin typeface="NimbusRomNo9L-Medi"/>
              </a:rPr>
              <a:t>partial observability </a:t>
            </a:r>
            <a:r>
              <a:rPr lang="en-US" sz="1800" b="0" i="0" u="none" strike="noStrike" baseline="0" dirty="0">
                <a:latin typeface="NimbusRomNo9L-Regu"/>
              </a:rPr>
              <a:t>(which can be handled by POMDPs), and acting with and around </a:t>
            </a:r>
            <a:r>
              <a:rPr lang="en-US" sz="1800" b="0" i="0" u="none" strike="noStrike" baseline="0" dirty="0">
                <a:latin typeface="NimbusRomNo9L-Medi"/>
              </a:rPr>
              <a:t>other agents </a:t>
            </a:r>
            <a:r>
              <a:rPr lang="en-US" sz="1800" b="0" i="0" u="none" strike="noStrike" baseline="0" dirty="0">
                <a:latin typeface="NimbusRomNo9L-Regu"/>
              </a:rPr>
              <a:t>(which can be handled with game theory</a:t>
            </a:r>
          </a:p>
          <a:p>
            <a:pPr marL="285750" indent="-285750" algn="l">
              <a:buFont typeface="Arial" panose="020B0604020202020204" pitchFamily="34" charset="0"/>
              <a:buChar char="•"/>
            </a:pPr>
            <a:r>
              <a:rPr lang="en-US" sz="1800" b="0" i="0" u="none" strike="noStrike" baseline="0" dirty="0">
                <a:latin typeface="NimbusRomNo9L-Regu"/>
              </a:rPr>
              <a:t>Robotic perception concerns itself with estimating decision-relevant quantities from </a:t>
            </a:r>
            <a:r>
              <a:rPr lang="en-MY" sz="1800" b="0" i="0" u="none" strike="noStrike" baseline="0" dirty="0">
                <a:latin typeface="NimbusRomNo9L-Regu"/>
              </a:rPr>
              <a:t>sensor data</a:t>
            </a:r>
          </a:p>
          <a:p>
            <a:pPr marL="285750" indent="-285750" algn="l">
              <a:buFont typeface="Arial" panose="020B0604020202020204" pitchFamily="34" charset="0"/>
              <a:buChar char="•"/>
            </a:pPr>
            <a:r>
              <a:rPr lang="en-US" sz="1800" b="0" i="0" u="none" strike="noStrike" baseline="0" dirty="0">
                <a:latin typeface="NimbusRomNo9L-Medi"/>
              </a:rPr>
              <a:t>Probabilistic filtering algorithms </a:t>
            </a:r>
            <a:r>
              <a:rPr lang="en-US" sz="1800" b="0" i="0" u="none" strike="noStrike" baseline="0" dirty="0">
                <a:latin typeface="NimbusRomNo9L-Regu"/>
              </a:rPr>
              <a:t>such as particle filters and Kalman filters are useful </a:t>
            </a:r>
            <a:r>
              <a:rPr lang="en-MY" sz="1800" b="0" i="0" u="none" strike="noStrike" baseline="0" dirty="0">
                <a:latin typeface="NimbusRomNo9L-Regu"/>
              </a:rPr>
              <a:t>for robot perception</a:t>
            </a:r>
          </a:p>
          <a:p>
            <a:pPr marL="285750" indent="-285750" algn="l">
              <a:buFont typeface="Arial" panose="020B0604020202020204" pitchFamily="34" charset="0"/>
              <a:buChar char="•"/>
            </a:pPr>
            <a:r>
              <a:rPr lang="en-US" sz="1800" b="0" i="0" u="none" strike="noStrike" baseline="0" dirty="0">
                <a:latin typeface="NimbusRomNo9L-Regu"/>
              </a:rPr>
              <a:t>A path found by a search algorithm can be executed using the path as the reference trajectory for a </a:t>
            </a:r>
            <a:r>
              <a:rPr lang="en-US" sz="1800" b="0" i="0" u="none" strike="noStrike" baseline="0" dirty="0">
                <a:latin typeface="NimbusRomNo9L-Medi"/>
              </a:rPr>
              <a:t>PID controller</a:t>
            </a:r>
            <a:r>
              <a:rPr lang="en-US" sz="1800" b="0" i="0" u="none" strike="noStrike" baseline="0" dirty="0">
                <a:latin typeface="NimbusRomNo9L-Regu"/>
              </a:rPr>
              <a:t>,</a:t>
            </a:r>
          </a:p>
          <a:p>
            <a:pPr marL="285750" indent="-285750" algn="l">
              <a:buFont typeface="Arial" panose="020B0604020202020204" pitchFamily="34" charset="0"/>
              <a:buChar char="•"/>
            </a:pPr>
            <a:r>
              <a:rPr lang="en-US" sz="1800" b="0" i="0" u="none" strike="noStrike" baseline="0" dirty="0">
                <a:latin typeface="NimbusRomNo9L-Regu"/>
              </a:rPr>
              <a:t>Planning under uncertainty unites perception and action by </a:t>
            </a:r>
            <a:r>
              <a:rPr lang="en-US" sz="1800" b="0" i="0" u="none" strike="noStrike" baseline="0" dirty="0">
                <a:latin typeface="NimbusRomNo9L-Medi"/>
              </a:rPr>
              <a:t>online replanning </a:t>
            </a:r>
            <a:r>
              <a:rPr lang="en-US" sz="1800" b="0" i="0" u="none" strike="noStrike" baseline="0" dirty="0">
                <a:latin typeface="NimbusRomNo9L-Regu"/>
              </a:rPr>
              <a:t>(such as model predictive control) and </a:t>
            </a:r>
            <a:r>
              <a:rPr lang="en-US" sz="1800" b="0" i="0" u="none" strike="noStrike" baseline="0" dirty="0">
                <a:latin typeface="NimbusRomNo9L-Medi"/>
              </a:rPr>
              <a:t>information gathering </a:t>
            </a:r>
            <a:r>
              <a:rPr lang="en-US" sz="1800" b="0" i="0" u="none" strike="noStrike" baseline="0" dirty="0">
                <a:latin typeface="NimbusRomNo9L-Regu"/>
              </a:rPr>
              <a:t>actions that aid perception</a:t>
            </a:r>
            <a:endParaRPr lang="en-MY"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5</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 Hardware</a:t>
            </a:r>
          </a:p>
        </p:txBody>
      </p:sp>
      <p:pic>
        <p:nvPicPr>
          <p:cNvPr id="4" name="Picture 3">
            <a:extLst>
              <a:ext uri="{FF2B5EF4-FFF2-40B4-BE49-F238E27FC236}">
                <a16:creationId xmlns:a16="http://schemas.microsoft.com/office/drawing/2014/main" id="{B24A461D-5A15-4C37-8245-D104306B9887}"/>
              </a:ext>
            </a:extLst>
          </p:cNvPr>
          <p:cNvPicPr>
            <a:picLocks noChangeAspect="1"/>
          </p:cNvPicPr>
          <p:nvPr/>
        </p:nvPicPr>
        <p:blipFill>
          <a:blip r:embed="rId2"/>
          <a:stretch>
            <a:fillRect/>
          </a:stretch>
        </p:blipFill>
        <p:spPr>
          <a:xfrm>
            <a:off x="990600" y="1524000"/>
            <a:ext cx="7582578" cy="3620568"/>
          </a:xfrm>
          <a:prstGeom prst="rect">
            <a:avLst/>
          </a:prstGeom>
        </p:spPr>
      </p:pic>
      <p:sp>
        <p:nvSpPr>
          <p:cNvPr id="9" name="TextBox 8">
            <a:extLst>
              <a:ext uri="{FF2B5EF4-FFF2-40B4-BE49-F238E27FC236}">
                <a16:creationId xmlns:a16="http://schemas.microsoft.com/office/drawing/2014/main" id="{C86F76B5-C432-483F-96F1-FED553E6817C}"/>
              </a:ext>
            </a:extLst>
          </p:cNvPr>
          <p:cNvSpPr txBox="1"/>
          <p:nvPr/>
        </p:nvSpPr>
        <p:spPr>
          <a:xfrm>
            <a:off x="1371600" y="5404950"/>
            <a:ext cx="7201578" cy="1477328"/>
          </a:xfrm>
          <a:prstGeom prst="rect">
            <a:avLst/>
          </a:prstGeom>
          <a:noFill/>
        </p:spPr>
        <p:txBody>
          <a:bodyPr wrap="square">
            <a:spAutoFit/>
          </a:bodyPr>
          <a:lstStyle/>
          <a:p>
            <a:pPr marL="342900" marR="12850" indent="-342900">
              <a:buAutoNum type="alphaLcParenBoth"/>
            </a:pPr>
            <a:r>
              <a:rPr lang="en-US" sz="1800" b="0" i="0" u="none" strike="noStrike" baseline="0" dirty="0">
                <a:latin typeface="Times New Roman" panose="02020603050405020304" pitchFamily="18" charset="0"/>
              </a:rPr>
              <a:t>An industrial robotic arm with a custom end-effector. Image credit: </a:t>
            </a:r>
            <a:r>
              <a:rPr lang="en-US" sz="1800" b="0" i="0" u="none" strike="noStrike" baseline="0" dirty="0" err="1">
                <a:latin typeface="Times New Roman" panose="02020603050405020304" pitchFamily="18" charset="0"/>
              </a:rPr>
              <a:t>Macor</a:t>
            </a:r>
            <a:r>
              <a:rPr lang="en-US" sz="1800" b="0" i="0" u="none" strike="noStrike" baseline="0" dirty="0">
                <a:latin typeface="Times New Roman" panose="02020603050405020304" pitchFamily="18" charset="0"/>
              </a:rPr>
              <a:t>/123RF. </a:t>
            </a:r>
          </a:p>
          <a:p>
            <a:pPr marL="342900" marR="12850" indent="-342900">
              <a:buAutoNum type="alphaLcParenBoth"/>
            </a:pPr>
            <a:r>
              <a:rPr lang="en-US" sz="1800" b="0" i="0" u="none" strike="noStrike" baseline="0" dirty="0" err="1">
                <a:latin typeface="Times New Roman" panose="02020603050405020304" pitchFamily="18" charset="0"/>
              </a:rPr>
              <a:t>Kinova</a:t>
            </a:r>
            <a:r>
              <a:rPr lang="en-US" sz="1800" b="0" i="0" u="none" strike="noStrike" baseline="30000" dirty="0">
                <a:latin typeface="Times New Roman" panose="02020603050405020304" pitchFamily="18" charset="0"/>
              </a:rPr>
              <a:t>®</a:t>
            </a:r>
            <a:r>
              <a:rPr lang="en-US" sz="1800" b="0" i="0" u="none" strike="noStrike" baseline="0" dirty="0">
                <a:latin typeface="Times New Roman" panose="02020603050405020304" pitchFamily="18" charset="0"/>
              </a:rPr>
              <a:t> JACO</a:t>
            </a:r>
            <a:r>
              <a:rPr lang="en-US" sz="1800" b="0" i="0" u="none" strike="noStrike" baseline="30000" dirty="0">
                <a:latin typeface="Times New Roman" panose="02020603050405020304" pitchFamily="18" charset="0"/>
              </a:rPr>
              <a:t>®</a:t>
            </a:r>
            <a:r>
              <a:rPr lang="en-US" sz="1800" b="0" i="0" u="none" strike="noStrike" baseline="0" dirty="0">
                <a:latin typeface="Times New Roman" panose="02020603050405020304" pitchFamily="18" charset="0"/>
              </a:rPr>
              <a:t> Assistive Robot arm mounted on a wheelchair. </a:t>
            </a:r>
            <a:r>
              <a:rPr lang="en-US" sz="1800" b="0" i="0" u="none" strike="noStrike" baseline="0" dirty="0" err="1">
                <a:latin typeface="Times New Roman" panose="02020603050405020304" pitchFamily="18" charset="0"/>
              </a:rPr>
              <a:t>Kinova</a:t>
            </a:r>
            <a:r>
              <a:rPr lang="en-US" dirty="0">
                <a:latin typeface="Times New Roman" panose="02020603050405020304" pitchFamily="18" charset="0"/>
              </a:rPr>
              <a:t> </a:t>
            </a:r>
            <a:r>
              <a:rPr lang="en-US" sz="1800" b="0" i="0" u="none" strike="noStrike" baseline="0" dirty="0">
                <a:latin typeface="Times New Roman" panose="02020603050405020304" pitchFamily="18" charset="0"/>
              </a:rPr>
              <a:t>and JACO are trademarks of </a:t>
            </a:r>
            <a:r>
              <a:rPr lang="en-US" sz="1800" b="0" i="0" u="none" strike="noStrike" baseline="0" dirty="0" err="1">
                <a:latin typeface="Times New Roman" panose="02020603050405020304" pitchFamily="18" charset="0"/>
              </a:rPr>
              <a:t>Kinova</a:t>
            </a:r>
            <a:r>
              <a:rPr lang="en-US" sz="1800" b="0" i="0" u="none" strike="noStrike" baseline="0" dirty="0">
                <a:latin typeface="Times New Roman" panose="02020603050405020304" pitchFamily="18" charset="0"/>
              </a:rPr>
              <a:t>, Inc.</a:t>
            </a:r>
          </a:p>
          <a:p>
            <a:pPr marR="12850"/>
            <a:endParaRPr lang="en-US" sz="1800" b="0" i="0" u="none" strike="noStrike" baseline="0" dirty="0">
              <a:latin typeface="Times New Roman" panose="02020603050405020304" pitchFamily="18" charset="0"/>
            </a:endParaRPr>
          </a:p>
        </p:txBody>
      </p:sp>
    </p:spTree>
    <p:extLst>
      <p:ext uri="{BB962C8B-B14F-4D97-AF65-F5344CB8AC3E}">
        <p14:creationId xmlns:p14="http://schemas.microsoft.com/office/powerpoint/2010/main" val="428104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6</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 Hardware</a:t>
            </a:r>
          </a:p>
        </p:txBody>
      </p:sp>
      <p:sp>
        <p:nvSpPr>
          <p:cNvPr id="9" name="TextBox 8">
            <a:extLst>
              <a:ext uri="{FF2B5EF4-FFF2-40B4-BE49-F238E27FC236}">
                <a16:creationId xmlns:a16="http://schemas.microsoft.com/office/drawing/2014/main" id="{C86F76B5-C432-483F-96F1-FED553E6817C}"/>
              </a:ext>
            </a:extLst>
          </p:cNvPr>
          <p:cNvSpPr txBox="1"/>
          <p:nvPr/>
        </p:nvSpPr>
        <p:spPr>
          <a:xfrm>
            <a:off x="1371600" y="5404950"/>
            <a:ext cx="7201578" cy="1200329"/>
          </a:xfrm>
          <a:prstGeom prst="rect">
            <a:avLst/>
          </a:prstGeom>
          <a:noFill/>
        </p:spPr>
        <p:txBody>
          <a:bodyPr wrap="square">
            <a:spAutoFit/>
          </a:bodyPr>
          <a:lstStyle/>
          <a:p>
            <a:r>
              <a:rPr lang="en-US" sz="1800" b="0" i="0" u="none" strike="noStrike" baseline="0" dirty="0">
                <a:latin typeface="Times New Roman" panose="02020603050405020304" pitchFamily="18" charset="0"/>
              </a:rPr>
              <a:t>(a) NASA’s Curiosity rover taking a selfie on Mars. Image courtesy of NASA.</a:t>
            </a:r>
          </a:p>
          <a:p>
            <a:r>
              <a:rPr lang="en-US" sz="1800" b="0" i="0" u="none" strike="noStrike" baseline="0" dirty="0">
                <a:latin typeface="Times New Roman" panose="02020603050405020304" pitchFamily="18" charset="0"/>
              </a:rPr>
              <a:t>(b) A </a:t>
            </a:r>
            <a:r>
              <a:rPr lang="en-US" sz="1800" b="0" i="0" u="none" strike="noStrike" baseline="0" dirty="0" err="1">
                <a:latin typeface="Times New Roman" panose="02020603050405020304" pitchFamily="18" charset="0"/>
              </a:rPr>
              <a:t>Skydio</a:t>
            </a:r>
            <a:r>
              <a:rPr lang="en-US" sz="1800" b="0" i="0" u="none" strike="noStrike" baseline="0" dirty="0">
                <a:latin typeface="Times New Roman" panose="02020603050405020304" pitchFamily="18" charset="0"/>
              </a:rPr>
              <a:t> drone accompanying a family on a bike ride. Image courtesy of </a:t>
            </a:r>
            <a:r>
              <a:rPr lang="en-US" sz="1800" b="0" i="0" u="none" strike="noStrike" baseline="0" dirty="0" err="1">
                <a:latin typeface="Times New Roman" panose="02020603050405020304" pitchFamily="18" charset="0"/>
              </a:rPr>
              <a:t>Skydio</a:t>
            </a:r>
            <a:r>
              <a:rPr lang="en-US" sz="1800" b="0" i="0" u="none" strike="noStrike" baseline="0" dirty="0">
                <a:latin typeface="Times New Roman" panose="02020603050405020304" pitchFamily="18" charset="0"/>
              </a:rPr>
              <a:t>.</a:t>
            </a:r>
          </a:p>
        </p:txBody>
      </p:sp>
      <p:pic>
        <p:nvPicPr>
          <p:cNvPr id="6" name="Picture 5">
            <a:extLst>
              <a:ext uri="{FF2B5EF4-FFF2-40B4-BE49-F238E27FC236}">
                <a16:creationId xmlns:a16="http://schemas.microsoft.com/office/drawing/2014/main" id="{BF436DCE-EAF1-49E8-B5DD-6F5E075F3823}"/>
              </a:ext>
            </a:extLst>
          </p:cNvPr>
          <p:cNvPicPr>
            <a:picLocks noChangeAspect="1"/>
          </p:cNvPicPr>
          <p:nvPr/>
        </p:nvPicPr>
        <p:blipFill>
          <a:blip r:embed="rId2"/>
          <a:stretch>
            <a:fillRect/>
          </a:stretch>
        </p:blipFill>
        <p:spPr>
          <a:xfrm>
            <a:off x="1525902" y="1467180"/>
            <a:ext cx="7006596" cy="3602743"/>
          </a:xfrm>
          <a:prstGeom prst="rect">
            <a:avLst/>
          </a:prstGeom>
        </p:spPr>
      </p:pic>
    </p:spTree>
    <p:extLst>
      <p:ext uri="{BB962C8B-B14F-4D97-AF65-F5344CB8AC3E}">
        <p14:creationId xmlns:p14="http://schemas.microsoft.com/office/powerpoint/2010/main" val="304973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7</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 Hardware</a:t>
            </a:r>
          </a:p>
        </p:txBody>
      </p:sp>
      <p:sp>
        <p:nvSpPr>
          <p:cNvPr id="6" name="TextBox 5">
            <a:extLst>
              <a:ext uri="{FF2B5EF4-FFF2-40B4-BE49-F238E27FC236}">
                <a16:creationId xmlns:a16="http://schemas.microsoft.com/office/drawing/2014/main" id="{4512C5C1-0D5D-48F5-898D-5D87096542D4}"/>
              </a:ext>
            </a:extLst>
          </p:cNvPr>
          <p:cNvSpPr txBox="1"/>
          <p:nvPr/>
        </p:nvSpPr>
        <p:spPr>
          <a:xfrm>
            <a:off x="999589" y="1335141"/>
            <a:ext cx="7611011" cy="4801314"/>
          </a:xfrm>
          <a:prstGeom prst="rect">
            <a:avLst/>
          </a:prstGeom>
          <a:noFill/>
        </p:spPr>
        <p:txBody>
          <a:bodyPr wrap="square">
            <a:spAutoFit/>
          </a:bodyPr>
          <a:lstStyle/>
          <a:p>
            <a:pPr algn="l"/>
            <a:r>
              <a:rPr lang="en-MY" sz="1800" b="0" i="0" u="none" strike="noStrike" baseline="0" dirty="0">
                <a:solidFill>
                  <a:srgbClr val="9A009A"/>
                </a:solidFill>
                <a:latin typeface="CMSSBX10"/>
              </a:rPr>
              <a:t>Sensing the world</a:t>
            </a:r>
          </a:p>
          <a:p>
            <a:pPr algn="l"/>
            <a:endParaRPr lang="en-US" sz="1800" b="0" i="0" u="none" strike="noStrike" baseline="0" dirty="0">
              <a:latin typeface="NimbusRomNo9L-Regu"/>
            </a:endParaRPr>
          </a:p>
          <a:p>
            <a:pPr algn="l"/>
            <a:r>
              <a:rPr lang="en-MY" sz="1800" b="1" i="0" u="none" strike="noStrike" baseline="0" dirty="0">
                <a:solidFill>
                  <a:srgbClr val="000000"/>
                </a:solidFill>
                <a:latin typeface="NimbusRomNo9L-Medi"/>
              </a:rPr>
              <a:t>Passive sensors</a:t>
            </a:r>
            <a:r>
              <a:rPr lang="en-MY" sz="1800" b="0" i="0" u="none" strike="noStrike" baseline="0" dirty="0">
                <a:solidFill>
                  <a:srgbClr val="000000"/>
                </a:solidFill>
                <a:latin typeface="NimbusRomNo9L-Regu"/>
              </a:rPr>
              <a:t>, such </a:t>
            </a:r>
            <a:r>
              <a:rPr lang="en-US" sz="1800" b="0" i="0" u="none" strike="noStrike" baseline="0" dirty="0">
                <a:solidFill>
                  <a:srgbClr val="000000"/>
                </a:solidFill>
                <a:latin typeface="NimbusRomNo9L-Regu"/>
              </a:rPr>
              <a:t>as cameras, are true observers of the environment: they capture signals that are generated by other sources in the environment</a:t>
            </a:r>
          </a:p>
          <a:p>
            <a:pPr algn="l"/>
            <a:endParaRPr lang="en-US" dirty="0">
              <a:latin typeface="NimbusRomNo9L-Regu"/>
            </a:endParaRPr>
          </a:p>
          <a:p>
            <a:pPr algn="l"/>
            <a:r>
              <a:rPr lang="en-US" sz="1800" b="1" i="0" u="none" strike="noStrike" baseline="0" dirty="0">
                <a:latin typeface="NimbusRomNo9L-Regu"/>
              </a:rPr>
              <a:t>Active </a:t>
            </a:r>
            <a:r>
              <a:rPr lang="en-US" sz="1800" b="1" i="0" u="none" strike="noStrike" baseline="0" dirty="0">
                <a:latin typeface="NimbusRomNo9L-Medi"/>
              </a:rPr>
              <a:t>sensors</a:t>
            </a:r>
            <a:r>
              <a:rPr lang="en-US" sz="1800" b="0" i="0" u="none" strike="noStrike" baseline="0" dirty="0">
                <a:latin typeface="NimbusRomNo9L-Regu"/>
              </a:rPr>
              <a:t>, such as sonar, send energy into the </a:t>
            </a:r>
            <a:r>
              <a:rPr lang="en-MY" sz="1800" b="0" i="0" u="none" strike="noStrike" baseline="0" dirty="0">
                <a:latin typeface="NimbusRomNo9L-Regu"/>
              </a:rPr>
              <a:t>environment</a:t>
            </a:r>
          </a:p>
          <a:p>
            <a:pPr algn="l"/>
            <a:endParaRPr lang="en-US" dirty="0">
              <a:solidFill>
                <a:srgbClr val="9A009A"/>
              </a:solidFill>
              <a:latin typeface="NimbusRomNo9L-Regu"/>
            </a:endParaRPr>
          </a:p>
          <a:p>
            <a:pPr algn="l"/>
            <a:r>
              <a:rPr lang="en-US" sz="1800" b="1" i="0" u="none" strike="noStrike" baseline="0" dirty="0">
                <a:latin typeface="NimbusRomNo9L-Medi"/>
              </a:rPr>
              <a:t>Range finders </a:t>
            </a:r>
            <a:r>
              <a:rPr lang="en-US" sz="1800" b="0" i="0" u="none" strike="noStrike" baseline="0" dirty="0">
                <a:latin typeface="NimbusRomNo9L-Regu"/>
              </a:rPr>
              <a:t>are sensors that measure the distance to nearby object</a:t>
            </a:r>
          </a:p>
          <a:p>
            <a:pPr algn="l"/>
            <a:endParaRPr lang="en-US" dirty="0">
              <a:solidFill>
                <a:srgbClr val="9A009A"/>
              </a:solidFill>
              <a:latin typeface="NimbusRomNo9L-Regu"/>
            </a:endParaRPr>
          </a:p>
          <a:p>
            <a:pPr algn="l"/>
            <a:r>
              <a:rPr lang="en-MY" sz="1800" b="1" i="0" u="none" strike="noStrike" baseline="0" dirty="0">
                <a:solidFill>
                  <a:srgbClr val="000000"/>
                </a:solidFill>
                <a:latin typeface="NimbusRomNo9L-Medi"/>
              </a:rPr>
              <a:t>Stereo </a:t>
            </a:r>
            <a:r>
              <a:rPr lang="en-US" sz="1800" b="1" i="0" u="none" strike="noStrike" baseline="0" dirty="0">
                <a:solidFill>
                  <a:srgbClr val="000000"/>
                </a:solidFill>
                <a:latin typeface="NimbusRomNo9L-Medi"/>
              </a:rPr>
              <a:t>vision</a:t>
            </a:r>
            <a:r>
              <a:rPr lang="en-US" sz="1800" b="1" i="0" u="none" strike="noStrike" baseline="0" dirty="0">
                <a:solidFill>
                  <a:srgbClr val="000000"/>
                </a:solidFill>
                <a:latin typeface="NimbusRomNo9L-Regu"/>
              </a:rPr>
              <a:t> </a:t>
            </a:r>
            <a:r>
              <a:rPr lang="en-US" sz="1800" b="0" i="0" u="none" strike="noStrike" baseline="0" dirty="0">
                <a:solidFill>
                  <a:srgbClr val="000000"/>
                </a:solidFill>
                <a:latin typeface="NimbusRomNo9L-Regu"/>
              </a:rPr>
              <a:t>relies on multiple cameras to image the environment from slightly </a:t>
            </a:r>
            <a:r>
              <a:rPr lang="en-US" sz="1800" b="0" i="0" u="none" strike="noStrike" baseline="0" dirty="0">
                <a:latin typeface="NimbusRomNo9L-Regu"/>
              </a:rPr>
              <a:t>different viewpoints, analyzing the resulting parallax in these images to compute the range of </a:t>
            </a:r>
            <a:r>
              <a:rPr lang="en-MY" sz="1800" b="0" i="0" u="none" strike="noStrike" baseline="0" dirty="0">
                <a:latin typeface="NimbusRomNo9L-Regu"/>
              </a:rPr>
              <a:t>surrounding objects</a:t>
            </a:r>
          </a:p>
          <a:p>
            <a:pPr algn="l"/>
            <a:endParaRPr lang="en-MY" dirty="0">
              <a:solidFill>
                <a:srgbClr val="9A009A"/>
              </a:solidFill>
              <a:latin typeface="NimbusRomNo9L-Regu"/>
            </a:endParaRPr>
          </a:p>
          <a:p>
            <a:pPr algn="l"/>
            <a:r>
              <a:rPr lang="en-US" sz="1800" b="0" i="0" u="none" strike="noStrike" baseline="0" dirty="0">
                <a:latin typeface="NimbusRomNo9L-Regu"/>
              </a:rPr>
              <a:t>Autonomous cars often use </a:t>
            </a:r>
            <a:r>
              <a:rPr lang="en-US" sz="1800" b="0" i="0" u="none" strike="noStrike" baseline="0" dirty="0">
                <a:latin typeface="NimbusRomNo9L-Medi"/>
              </a:rPr>
              <a:t>scanning lidars </a:t>
            </a:r>
            <a:r>
              <a:rPr lang="en-US" sz="1800" b="0" i="0" u="none" strike="noStrike" baseline="0" dirty="0">
                <a:latin typeface="NimbusRomNo9L-Regu"/>
              </a:rPr>
              <a:t>(short for </a:t>
            </a:r>
            <a:r>
              <a:rPr lang="en-US" sz="1800" b="0" i="0" u="none" strike="noStrike" baseline="0" dirty="0">
                <a:latin typeface="NimbusRomNo9L-ReguItal"/>
              </a:rPr>
              <a:t>light detection and ranging</a:t>
            </a:r>
            <a:r>
              <a:rPr lang="en-US" sz="1800" b="0" i="0" u="none" strike="noStrike" baseline="0" dirty="0">
                <a:latin typeface="NimbusRomNo9L-Regu"/>
              </a:rPr>
              <a:t>): active sensors that emit laser beams and sense reflected beam</a:t>
            </a:r>
          </a:p>
          <a:p>
            <a:pPr algn="l"/>
            <a:endParaRPr lang="en-US" dirty="0">
              <a:solidFill>
                <a:srgbClr val="9A009A"/>
              </a:solidFill>
              <a:latin typeface="NimbusRomNo9L-Regu"/>
            </a:endParaRPr>
          </a:p>
          <a:p>
            <a:pPr algn="l"/>
            <a:r>
              <a:rPr lang="en-US" sz="1800" b="0" i="0" u="none" strike="noStrike" baseline="0" dirty="0">
                <a:latin typeface="NimbusRomNo9L-Medi"/>
              </a:rPr>
              <a:t>Radar </a:t>
            </a:r>
            <a:r>
              <a:rPr lang="en-US" sz="1800" b="0" i="0" u="none" strike="noStrike" baseline="0" dirty="0">
                <a:latin typeface="NimbusRomNo9L-Regu"/>
              </a:rPr>
              <a:t>is often the range finding sensor of choice for air vehicles</a:t>
            </a:r>
            <a:endParaRPr lang="en-US" dirty="0">
              <a:solidFill>
                <a:srgbClr val="9A009A"/>
              </a:solidFill>
              <a:latin typeface="NimbusRomNo9L-Regu"/>
            </a:endParaRPr>
          </a:p>
        </p:txBody>
      </p:sp>
    </p:spTree>
    <p:extLst>
      <p:ext uri="{BB962C8B-B14F-4D97-AF65-F5344CB8AC3E}">
        <p14:creationId xmlns:p14="http://schemas.microsoft.com/office/powerpoint/2010/main" val="239572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8</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 Hardware</a:t>
            </a:r>
          </a:p>
        </p:txBody>
      </p:sp>
      <p:pic>
        <p:nvPicPr>
          <p:cNvPr id="4" name="Picture 3">
            <a:extLst>
              <a:ext uri="{FF2B5EF4-FFF2-40B4-BE49-F238E27FC236}">
                <a16:creationId xmlns:a16="http://schemas.microsoft.com/office/drawing/2014/main" id="{0F586C72-D3E0-4452-8914-A7F6836A8112}"/>
              </a:ext>
            </a:extLst>
          </p:cNvPr>
          <p:cNvPicPr>
            <a:picLocks noChangeAspect="1"/>
          </p:cNvPicPr>
          <p:nvPr/>
        </p:nvPicPr>
        <p:blipFill>
          <a:blip r:embed="rId2"/>
          <a:stretch>
            <a:fillRect/>
          </a:stretch>
        </p:blipFill>
        <p:spPr>
          <a:xfrm>
            <a:off x="1168755" y="1676400"/>
            <a:ext cx="7484221" cy="3447719"/>
          </a:xfrm>
          <a:prstGeom prst="rect">
            <a:avLst/>
          </a:prstGeom>
        </p:spPr>
      </p:pic>
      <p:sp>
        <p:nvSpPr>
          <p:cNvPr id="8" name="TextBox 7">
            <a:extLst>
              <a:ext uri="{FF2B5EF4-FFF2-40B4-BE49-F238E27FC236}">
                <a16:creationId xmlns:a16="http://schemas.microsoft.com/office/drawing/2014/main" id="{ADA10194-66D6-4A79-B45D-A0970165A337}"/>
              </a:ext>
            </a:extLst>
          </p:cNvPr>
          <p:cNvSpPr txBox="1"/>
          <p:nvPr/>
        </p:nvSpPr>
        <p:spPr>
          <a:xfrm>
            <a:off x="1485900" y="5570547"/>
            <a:ext cx="7086600" cy="1200329"/>
          </a:xfrm>
          <a:prstGeom prst="rect">
            <a:avLst/>
          </a:prstGeom>
          <a:noFill/>
        </p:spPr>
        <p:txBody>
          <a:bodyPr wrap="square">
            <a:spAutoFit/>
          </a:bodyPr>
          <a:lstStyle/>
          <a:p>
            <a:pPr marL="342900" marR="6970" indent="-342900">
              <a:buAutoNum type="alphaLcParenBoth"/>
            </a:pPr>
            <a:r>
              <a:rPr lang="en-US" sz="1800" b="0" i="0" u="none" strike="noStrike" baseline="0" dirty="0">
                <a:solidFill>
                  <a:srgbClr val="000000"/>
                </a:solidFill>
                <a:latin typeface="Times New Roman" panose="02020603050405020304" pitchFamily="18" charset="0"/>
              </a:rPr>
              <a:t>Time-of-flight camera; image courtesy of Mesa Imaging GmbH. </a:t>
            </a:r>
          </a:p>
          <a:p>
            <a:pPr marL="342900" marR="6970" indent="-342900">
              <a:buAutoNum type="alphaLcParenBoth"/>
            </a:pPr>
            <a:r>
              <a:rPr lang="en-US" sz="1800" b="0" i="0" u="none" strike="noStrike" baseline="0" dirty="0">
                <a:solidFill>
                  <a:srgbClr val="000000"/>
                </a:solidFill>
                <a:latin typeface="Times New Roman" panose="02020603050405020304" pitchFamily="18" charset="0"/>
              </a:rPr>
              <a:t>3D range image obtained with this camera. The range image makes it possible to detect obstacles </a:t>
            </a:r>
            <a:r>
              <a:rPr lang="en-US" sz="1800" b="0" i="0" u="none" strike="noStrike" baseline="0" dirty="0">
                <a:latin typeface="Times New Roman" panose="02020603050405020304" pitchFamily="18" charset="0"/>
              </a:rPr>
              <a:t>and objects in a robot’s vicinity. Image courtesy of Willow Garage, LLC.</a:t>
            </a:r>
          </a:p>
        </p:txBody>
      </p:sp>
    </p:spTree>
    <p:extLst>
      <p:ext uri="{BB962C8B-B14F-4D97-AF65-F5344CB8AC3E}">
        <p14:creationId xmlns:p14="http://schemas.microsoft.com/office/powerpoint/2010/main" val="793814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9</a:t>
            </a:fld>
            <a:endParaRPr lang="en-MY" spc="20" dirty="0"/>
          </a:p>
        </p:txBody>
      </p:sp>
      <p:sp>
        <p:nvSpPr>
          <p:cNvPr id="2" name="object 2"/>
          <p:cNvSpPr txBox="1">
            <a:spLocks noGrp="1"/>
          </p:cNvSpPr>
          <p:nvPr>
            <p:ph type="title"/>
          </p:nvPr>
        </p:nvSpPr>
        <p:spPr>
          <a:xfrm>
            <a:off x="1168755" y="798728"/>
            <a:ext cx="7722234" cy="333425"/>
          </a:xfrm>
          <a:prstGeom prst="rect">
            <a:avLst/>
          </a:prstGeom>
          <a:ln w="51816">
            <a:solidFill>
              <a:srgbClr val="000000"/>
            </a:solidFill>
          </a:ln>
        </p:spPr>
        <p:txBody>
          <a:bodyPr vert="horz" wrap="square" lIns="0" tIns="0" rIns="0" bIns="0" rtlCol="0">
            <a:spAutoFit/>
          </a:bodyPr>
          <a:lstStyle/>
          <a:p>
            <a:pPr algn="ctr">
              <a:lnSpc>
                <a:spcPts val="2635"/>
              </a:lnSpc>
            </a:pPr>
            <a:r>
              <a:rPr lang="en-US" spc="70" dirty="0"/>
              <a:t>Robot Hardware</a:t>
            </a:r>
          </a:p>
        </p:txBody>
      </p:sp>
      <p:sp>
        <p:nvSpPr>
          <p:cNvPr id="6" name="TextBox 5">
            <a:extLst>
              <a:ext uri="{FF2B5EF4-FFF2-40B4-BE49-F238E27FC236}">
                <a16:creationId xmlns:a16="http://schemas.microsoft.com/office/drawing/2014/main" id="{4512C5C1-0D5D-48F5-898D-5D87096542D4}"/>
              </a:ext>
            </a:extLst>
          </p:cNvPr>
          <p:cNvSpPr txBox="1"/>
          <p:nvPr/>
        </p:nvSpPr>
        <p:spPr>
          <a:xfrm>
            <a:off x="999589" y="1335141"/>
            <a:ext cx="7611011" cy="3970318"/>
          </a:xfrm>
          <a:prstGeom prst="rect">
            <a:avLst/>
          </a:prstGeom>
          <a:noFill/>
        </p:spPr>
        <p:txBody>
          <a:bodyPr wrap="square">
            <a:spAutoFit/>
          </a:bodyPr>
          <a:lstStyle/>
          <a:p>
            <a:pPr algn="l"/>
            <a:r>
              <a:rPr lang="en-MY" sz="1800" b="0" i="0" u="none" strike="noStrike" baseline="0" dirty="0">
                <a:solidFill>
                  <a:srgbClr val="9A009A"/>
                </a:solidFill>
                <a:latin typeface="CMSSBX10"/>
              </a:rPr>
              <a:t>Producing motion</a:t>
            </a:r>
          </a:p>
          <a:p>
            <a:pPr algn="l"/>
            <a:endParaRPr lang="en-US" sz="1800" b="0" i="0" u="none" strike="noStrike" baseline="0" dirty="0">
              <a:latin typeface="NimbusRomNo9L-Regu"/>
            </a:endParaRPr>
          </a:p>
          <a:p>
            <a:pPr algn="l"/>
            <a:r>
              <a:rPr lang="en-MY" sz="1800" b="0" i="0" u="none" strike="noStrike" baseline="0" dirty="0">
                <a:latin typeface="NimbusRomNo9L-Medi"/>
              </a:rPr>
              <a:t>Actuator</a:t>
            </a:r>
            <a:r>
              <a:rPr lang="en-MY" dirty="0">
                <a:latin typeface="NimbusRomNo9L-Regu"/>
              </a:rPr>
              <a:t>: </a:t>
            </a:r>
            <a:r>
              <a:rPr lang="en-US" sz="1800" b="0" i="0" u="none" strike="noStrike" baseline="0" dirty="0">
                <a:latin typeface="NimbusRomNo9L-Regu"/>
              </a:rPr>
              <a:t>The mechanism that initiates the motion of an effector</a:t>
            </a:r>
          </a:p>
          <a:p>
            <a:pPr algn="l"/>
            <a:endParaRPr lang="en-US" dirty="0">
              <a:solidFill>
                <a:srgbClr val="9A009A"/>
              </a:solidFill>
              <a:latin typeface="NimbusRomNo9L-Regu"/>
            </a:endParaRPr>
          </a:p>
          <a:p>
            <a:pPr algn="l"/>
            <a:r>
              <a:rPr lang="en-MY" sz="1800" b="1" i="0" u="none" strike="noStrike" baseline="0" dirty="0">
                <a:latin typeface="NimbusRomNo9L-Medi"/>
              </a:rPr>
              <a:t>Electric </a:t>
            </a:r>
            <a:r>
              <a:rPr lang="en-US" sz="1800" b="1" i="0" u="none" strike="noStrike" baseline="0" dirty="0">
                <a:latin typeface="NimbusRomNo9L-Medi"/>
              </a:rPr>
              <a:t>actuator</a:t>
            </a:r>
            <a:r>
              <a:rPr lang="en-US" dirty="0">
                <a:latin typeface="NimbusRomNo9L-Regu"/>
              </a:rPr>
              <a:t> </a:t>
            </a:r>
            <a:r>
              <a:rPr lang="en-US" sz="1800" b="0" i="0" u="none" strike="noStrike" baseline="0" dirty="0">
                <a:latin typeface="NimbusRomNo9L-Regu"/>
              </a:rPr>
              <a:t>uses electricity to spin up a motor</a:t>
            </a:r>
          </a:p>
          <a:p>
            <a:pPr algn="l"/>
            <a:endParaRPr lang="en-US" dirty="0">
              <a:solidFill>
                <a:srgbClr val="9A009A"/>
              </a:solidFill>
              <a:latin typeface="NimbusRomNo9L-Regu"/>
            </a:endParaRPr>
          </a:p>
          <a:p>
            <a:pPr algn="l"/>
            <a:r>
              <a:rPr lang="en-MY" sz="1800" b="1" i="0" u="none" strike="noStrike" baseline="0" dirty="0">
                <a:solidFill>
                  <a:srgbClr val="000000"/>
                </a:solidFill>
                <a:latin typeface="NimbusRomNo9L-Medi"/>
              </a:rPr>
              <a:t>Hydraulic actuators </a:t>
            </a:r>
            <a:r>
              <a:rPr lang="en-MY" sz="1800" b="0" i="0" u="none" strike="noStrike" baseline="0" dirty="0">
                <a:solidFill>
                  <a:srgbClr val="000000"/>
                </a:solidFill>
                <a:latin typeface="NimbusRomNo9L-Regu"/>
              </a:rPr>
              <a:t>use pressurized </a:t>
            </a:r>
            <a:r>
              <a:rPr lang="en-US" sz="1800" b="0" i="0" u="none" strike="noStrike" baseline="0" dirty="0">
                <a:solidFill>
                  <a:srgbClr val="000000"/>
                </a:solidFill>
                <a:latin typeface="NimbusRomNo9L-Regu"/>
              </a:rPr>
              <a:t>hydraulic fluid (like oil or water)</a:t>
            </a:r>
          </a:p>
          <a:p>
            <a:pPr algn="l"/>
            <a:endParaRPr lang="en-US" dirty="0">
              <a:solidFill>
                <a:srgbClr val="000000"/>
              </a:solidFill>
              <a:latin typeface="NimbusRomNo9L-Regu"/>
            </a:endParaRPr>
          </a:p>
          <a:p>
            <a:pPr algn="l"/>
            <a:r>
              <a:rPr lang="en-US" sz="1800" b="1" i="0" u="none" strike="noStrike" baseline="0" dirty="0">
                <a:latin typeface="NimbusRomNo9L-Medi"/>
              </a:rPr>
              <a:t>Pneumatic actuators </a:t>
            </a:r>
            <a:r>
              <a:rPr lang="en-US" sz="1800" b="0" i="0" u="none" strike="noStrike" baseline="0" dirty="0">
                <a:latin typeface="NimbusRomNo9L-Regu"/>
              </a:rPr>
              <a:t>use compressed air</a:t>
            </a:r>
          </a:p>
          <a:p>
            <a:pPr algn="l"/>
            <a:endParaRPr lang="en-US" dirty="0">
              <a:solidFill>
                <a:srgbClr val="9A009A"/>
              </a:solidFill>
              <a:latin typeface="NimbusRomNo9L-Regu"/>
            </a:endParaRPr>
          </a:p>
          <a:p>
            <a:pPr algn="l"/>
            <a:r>
              <a:rPr lang="en-US" sz="1800" b="0" i="0" u="none" strike="noStrike" baseline="0" dirty="0">
                <a:latin typeface="NimbusRomNo9L-Regu"/>
              </a:rPr>
              <a:t>Actuators are often used to move joints, which connect rigid bodies (links)</a:t>
            </a:r>
            <a:endParaRPr lang="en-US" sz="1800" b="0" i="0" u="none" strike="noStrike" baseline="0" dirty="0">
              <a:solidFill>
                <a:srgbClr val="9A009A"/>
              </a:solidFill>
              <a:latin typeface="NimbusRomNo9L-Regu"/>
            </a:endParaRPr>
          </a:p>
          <a:p>
            <a:pPr algn="l"/>
            <a:endParaRPr lang="en-US" dirty="0">
              <a:solidFill>
                <a:srgbClr val="9A009A"/>
              </a:solidFill>
              <a:latin typeface="NimbusRomNo9L-Regu"/>
            </a:endParaRPr>
          </a:p>
          <a:p>
            <a:pPr algn="l"/>
            <a:r>
              <a:rPr lang="en-US" sz="1800" b="0" i="0" u="none" strike="noStrike" baseline="0" dirty="0">
                <a:solidFill>
                  <a:srgbClr val="000000"/>
                </a:solidFill>
                <a:latin typeface="NimbusRomNo9L-Regu"/>
              </a:rPr>
              <a:t>In </a:t>
            </a:r>
            <a:r>
              <a:rPr lang="en-US" sz="1800" b="0" i="0" u="none" strike="noStrike" baseline="0" dirty="0">
                <a:solidFill>
                  <a:srgbClr val="000000"/>
                </a:solidFill>
                <a:latin typeface="NimbusRomNo9L-Medi"/>
              </a:rPr>
              <a:t>revolute joints</a:t>
            </a:r>
            <a:r>
              <a:rPr lang="en-US" sz="1800" b="0" i="0" u="none" strike="noStrike" baseline="0" dirty="0">
                <a:solidFill>
                  <a:srgbClr val="000000"/>
                </a:solidFill>
                <a:latin typeface="NimbusRomNo9L-Regu"/>
              </a:rPr>
              <a:t>, one link rotates with respect to the other. In </a:t>
            </a:r>
            <a:r>
              <a:rPr lang="en-US" sz="1800" b="0" i="0" u="none" strike="noStrike" baseline="0" dirty="0">
                <a:solidFill>
                  <a:srgbClr val="000000"/>
                </a:solidFill>
                <a:latin typeface="NimbusRomNo9L-Medi"/>
              </a:rPr>
              <a:t>prismatic joints</a:t>
            </a:r>
            <a:r>
              <a:rPr lang="en-US" sz="1800" b="0" i="0" u="none" strike="noStrike" baseline="0" dirty="0">
                <a:solidFill>
                  <a:srgbClr val="000000"/>
                </a:solidFill>
                <a:latin typeface="NimbusRomNo9L-Regu"/>
              </a:rPr>
              <a:t>, one link slides along the other.</a:t>
            </a:r>
            <a:endParaRPr lang="en-US" dirty="0">
              <a:solidFill>
                <a:srgbClr val="9A009A"/>
              </a:solidFill>
              <a:latin typeface="NimbusRomNo9L-Regu"/>
            </a:endParaRPr>
          </a:p>
        </p:txBody>
      </p:sp>
    </p:spTree>
    <p:extLst>
      <p:ext uri="{BB962C8B-B14F-4D97-AF65-F5344CB8AC3E}">
        <p14:creationId xmlns:p14="http://schemas.microsoft.com/office/powerpoint/2010/main" val="4240994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9746</TotalTime>
  <Words>3960</Words>
  <Application>Microsoft Office PowerPoint</Application>
  <PresentationFormat>Custom</PresentationFormat>
  <Paragraphs>415</Paragraphs>
  <Slides>46</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46</vt:i4>
      </vt:variant>
    </vt:vector>
  </HeadingPairs>
  <TitlesOfParts>
    <vt:vector size="67" baseType="lpstr">
      <vt:lpstr>Arial</vt:lpstr>
      <vt:lpstr>Book Antiqua</vt:lpstr>
      <vt:lpstr>Bookman Old Style</vt:lpstr>
      <vt:lpstr>Calibri</vt:lpstr>
      <vt:lpstr>Cambria</vt:lpstr>
      <vt:lpstr>Cambria Math</vt:lpstr>
      <vt:lpstr>Century</vt:lpstr>
      <vt:lpstr>CMSS8</vt:lpstr>
      <vt:lpstr>CMSSBX10</vt:lpstr>
      <vt:lpstr>Garamond</vt:lpstr>
      <vt:lpstr>Georgia</vt:lpstr>
      <vt:lpstr>Gill Sans MT</vt:lpstr>
      <vt:lpstr>Lucida Sans Unicode</vt:lpstr>
      <vt:lpstr>NimbusRomNo9L-Medi</vt:lpstr>
      <vt:lpstr>NimbusRomNo9L-Regu</vt:lpstr>
      <vt:lpstr>NimbusRomNo9L-ReguItal</vt:lpstr>
      <vt:lpstr>Palatino Linotype</vt:lpstr>
      <vt:lpstr>Tahoma</vt:lpstr>
      <vt:lpstr>Times New Roman</vt:lpstr>
      <vt:lpstr>Trebuchet MS</vt:lpstr>
      <vt:lpstr>Office Theme</vt:lpstr>
      <vt:lpstr>PowerPoint Presentation</vt:lpstr>
      <vt:lpstr>Outline</vt:lpstr>
      <vt:lpstr>Robots</vt:lpstr>
      <vt:lpstr>Robot Hardware</vt:lpstr>
      <vt:lpstr>Robot Hardware</vt:lpstr>
      <vt:lpstr>Robot Hardware</vt:lpstr>
      <vt:lpstr>Robot Hardware</vt:lpstr>
      <vt:lpstr>Robot Hardware</vt:lpstr>
      <vt:lpstr>Robot Hardware</vt:lpstr>
      <vt:lpstr>What kind of problem is robotics solving?</vt:lpstr>
      <vt:lpstr>Robotic Perception</vt:lpstr>
      <vt:lpstr>Robotic Perception</vt:lpstr>
      <vt:lpstr>Robotic Perception</vt:lpstr>
      <vt:lpstr>Robotic Perception</vt:lpstr>
      <vt:lpstr>Robotic Perception</vt:lpstr>
      <vt:lpstr>Robotic Perception</vt:lpstr>
      <vt:lpstr>Robotic Perception</vt:lpstr>
      <vt:lpstr>Robotic Perception</vt:lpstr>
      <vt:lpstr>Robotic Perception</vt:lpstr>
      <vt:lpstr>Planning and Control</vt:lpstr>
      <vt:lpstr>Planning and Control</vt:lpstr>
      <vt:lpstr>Planning and Control</vt:lpstr>
      <vt:lpstr>Planning and Control</vt:lpstr>
      <vt:lpstr>Planning and Control</vt:lpstr>
      <vt:lpstr>Planning and Control</vt:lpstr>
      <vt:lpstr>Planning and Control</vt:lpstr>
      <vt:lpstr>Planning and Control</vt:lpstr>
      <vt:lpstr>Planning and Control</vt:lpstr>
      <vt:lpstr>Planning and Control</vt:lpstr>
      <vt:lpstr>Planning and Control</vt:lpstr>
      <vt:lpstr>Planning Uncertain Movements</vt:lpstr>
      <vt:lpstr>Planning Uncertain Movements</vt:lpstr>
      <vt:lpstr>Reinforcement Learning in Robotics</vt:lpstr>
      <vt:lpstr>Humans and Robots</vt:lpstr>
      <vt:lpstr>Humans and Robots</vt:lpstr>
      <vt:lpstr>Humans and Robots</vt:lpstr>
      <vt:lpstr>Humans and Robots</vt:lpstr>
      <vt:lpstr>Humans and Robots</vt:lpstr>
      <vt:lpstr>Humans and Robots</vt:lpstr>
      <vt:lpstr>Humans and Robots</vt:lpstr>
      <vt:lpstr>Application Domains</vt:lpstr>
      <vt:lpstr>Application Domains</vt:lpstr>
      <vt:lpstr>Application Domains</vt:lpstr>
      <vt:lpstr>Application Domains</vt:lpstr>
      <vt:lpstr>Application Domains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Kumar, Aman</cp:lastModifiedBy>
  <cp:revision>86</cp:revision>
  <dcterms:created xsi:type="dcterms:W3CDTF">2021-09-01T06:26:14Z</dcterms:created>
  <dcterms:modified xsi:type="dcterms:W3CDTF">2022-02-23T03:40:01Z</dcterms:modified>
</cp:coreProperties>
</file>